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393331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61678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3444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68665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7288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C034F6-3E3B-4F83-89BE-D72296D840A2}"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93940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C034F6-3E3B-4F83-89BE-D72296D840A2}" type="datetimeFigureOut">
              <a:rPr lang="fr-FR" smtClean="0"/>
              <a:t>08/04/2020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37557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CC034F6-3E3B-4F83-89BE-D72296D840A2}" type="datetimeFigureOut">
              <a:rPr lang="fr-FR" smtClean="0"/>
              <a:t>08/04/2020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301430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C034F6-3E3B-4F83-89BE-D72296D840A2}" type="datetimeFigureOut">
              <a:rPr lang="fr-FR" smtClean="0"/>
              <a:t>08/04/2020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25064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C034F6-3E3B-4F83-89BE-D72296D840A2}"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12838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C034F6-3E3B-4F83-89BE-D72296D840A2}"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30ED17-D6AB-48EE-94D7-A1535D8D5D10}" type="slidenum">
              <a:rPr lang="fr-FR" smtClean="0"/>
              <a:t>‹N°›</a:t>
            </a:fld>
            <a:endParaRPr lang="fr-FR"/>
          </a:p>
        </p:txBody>
      </p:sp>
    </p:spTree>
    <p:extLst>
      <p:ext uri="{BB962C8B-B14F-4D97-AF65-F5344CB8AC3E}">
        <p14:creationId xmlns:p14="http://schemas.microsoft.com/office/powerpoint/2010/main" val="212202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034F6-3E3B-4F83-89BE-D72296D840A2}" type="datetimeFigureOut">
              <a:rPr lang="fr-FR" smtClean="0"/>
              <a:t>08/04/2020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0ED17-D6AB-48EE-94D7-A1535D8D5D10}" type="slidenum">
              <a:rPr lang="fr-FR" smtClean="0"/>
              <a:t>‹N°›</a:t>
            </a:fld>
            <a:endParaRPr lang="fr-FR"/>
          </a:p>
        </p:txBody>
      </p:sp>
    </p:spTree>
    <p:extLst>
      <p:ext uri="{BB962C8B-B14F-4D97-AF65-F5344CB8AC3E}">
        <p14:creationId xmlns:p14="http://schemas.microsoft.com/office/powerpoint/2010/main" val="115219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0.png"/><Relationship Id="rId5" Type="http://schemas.openxmlformats.org/officeDocument/2006/relationships/hyperlink" Target="http://www.ncbi.nlm.nih.gov/pubmed/?term=PMID:%2023611873" TargetMode="External"/><Relationship Id="rId4" Type="http://schemas.openxmlformats.org/officeDocument/2006/relationships/hyperlink" Target="https://viralzone.expasy.org/by_protein/3965"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0.png"/><Relationship Id="rId4" Type="http://schemas.openxmlformats.org/officeDocument/2006/relationships/hyperlink" Target="https://viralzone.expasy.org/by_protein/980"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5" Type="http://schemas.openxmlformats.org/officeDocument/2006/relationships/hyperlink" Target="https://viralzone.expasy.org/by_protein/3964" TargetMode="External"/><Relationship Id="rId4" Type="http://schemas.openxmlformats.org/officeDocument/2006/relationships/hyperlink" Target="https://viralzone.expasy.org/by_protein/397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viralzone.expasy.org/by_protein/180" TargetMode="External"/><Relationship Id="rId13" Type="http://schemas.openxmlformats.org/officeDocument/2006/relationships/hyperlink" Target="https://viralzone.expasy.org/by_protein/264" TargetMode="External"/><Relationship Id="rId3" Type="http://schemas.openxmlformats.org/officeDocument/2006/relationships/slideLayout" Target="../slideLayouts/slideLayout7.xml"/><Relationship Id="rId7" Type="http://schemas.openxmlformats.org/officeDocument/2006/relationships/hyperlink" Target="https://viralzone.expasy.org/by_protein/185" TargetMode="External"/><Relationship Id="rId12" Type="http://schemas.openxmlformats.org/officeDocument/2006/relationships/hyperlink" Target="https://viralzone.expasy.org/by_protein/71" TargetMode="External"/><Relationship Id="rId2" Type="http://schemas.openxmlformats.org/officeDocument/2006/relationships/audio" Target="../media/media6.wav"/><Relationship Id="rId16" Type="http://schemas.openxmlformats.org/officeDocument/2006/relationships/image" Target="../media/image10.png"/><Relationship Id="rId1" Type="http://schemas.microsoft.com/office/2007/relationships/media" Target="../media/media6.wav"/><Relationship Id="rId6" Type="http://schemas.openxmlformats.org/officeDocument/2006/relationships/hyperlink" Target="https://viralzone.expasy.org/by_protein/179" TargetMode="External"/><Relationship Id="rId11" Type="http://schemas.openxmlformats.org/officeDocument/2006/relationships/hyperlink" Target="https://viralzone.expasy.org/by_protein/7" TargetMode="External"/><Relationship Id="rId5" Type="http://schemas.openxmlformats.org/officeDocument/2006/relationships/hyperlink" Target="https://viralzone.expasy.org/by_protein/178" TargetMode="External"/><Relationship Id="rId15" Type="http://schemas.openxmlformats.org/officeDocument/2006/relationships/hyperlink" Target="https://viralzone.expasy.org/by_protein/91" TargetMode="External"/><Relationship Id="rId10" Type="http://schemas.openxmlformats.org/officeDocument/2006/relationships/hyperlink" Target="https://viralzone.expasy.org/by_protein/186" TargetMode="External"/><Relationship Id="rId4" Type="http://schemas.openxmlformats.org/officeDocument/2006/relationships/hyperlink" Target="https://viralzone.expasy.org/by_protein/176" TargetMode="External"/><Relationship Id="rId9" Type="http://schemas.openxmlformats.org/officeDocument/2006/relationships/hyperlink" Target="https://viralzone.expasy.org/by_protein/181" TargetMode="External"/><Relationship Id="rId14" Type="http://schemas.openxmlformats.org/officeDocument/2006/relationships/hyperlink" Target="https://viralzone.expasy.org/by_protein/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VIROLOGIE PARTIE 2</a:t>
            </a:r>
            <a:endParaRPr lang="fr-FR" dirty="0"/>
          </a:p>
        </p:txBody>
      </p:sp>
    </p:spTree>
    <p:extLst>
      <p:ext uri="{BB962C8B-B14F-4D97-AF65-F5344CB8AC3E}">
        <p14:creationId xmlns:p14="http://schemas.microsoft.com/office/powerpoint/2010/main" val="256919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4"/>
          <p:cNvSpPr>
            <a:spLocks noChangeArrowheads="1"/>
          </p:cNvSpPr>
          <p:nvPr/>
        </p:nvSpPr>
        <p:spPr bwMode="auto">
          <a:xfrm>
            <a:off x="539750" y="476250"/>
            <a:ext cx="8353425"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b="1" dirty="0">
                <a:solidFill>
                  <a:schemeClr val="tx2"/>
                </a:solidFill>
              </a:rPr>
              <a:t>THE LYTIC LIFE CYCLE OF COLIPHAGE T4 CONSISTS OF THE FOLLOWING STEPS:</a:t>
            </a:r>
          </a:p>
          <a:p>
            <a:r>
              <a:rPr lang="fr-FR" b="1" dirty="0">
                <a:solidFill>
                  <a:schemeClr val="tx2"/>
                </a:solidFill>
              </a:rPr>
              <a:t>1. Adsorption</a:t>
            </a:r>
          </a:p>
          <a:p>
            <a:r>
              <a:rPr lang="fr-FR" sz="1400" b="1" dirty="0" err="1">
                <a:solidFill>
                  <a:schemeClr val="tx2"/>
                </a:solidFill>
              </a:rPr>
              <a:t>Attachment</a:t>
            </a:r>
            <a:r>
              <a:rPr lang="fr-FR" sz="1400" b="1" dirty="0">
                <a:solidFill>
                  <a:schemeClr val="tx2"/>
                </a:solidFill>
              </a:rPr>
              <a:t> sites on the </a:t>
            </a:r>
            <a:r>
              <a:rPr lang="fr-FR" sz="1400" b="1" dirty="0" err="1">
                <a:solidFill>
                  <a:schemeClr val="tx2"/>
                </a:solidFill>
              </a:rPr>
              <a:t>bacteriophage</a:t>
            </a:r>
            <a:r>
              <a:rPr lang="fr-FR" sz="1400" b="1" dirty="0">
                <a:solidFill>
                  <a:schemeClr val="tx2"/>
                </a:solidFill>
              </a:rPr>
              <a:t> </a:t>
            </a:r>
            <a:r>
              <a:rPr lang="fr-FR" sz="1400" b="1" dirty="0" err="1">
                <a:solidFill>
                  <a:schemeClr val="tx2"/>
                </a:solidFill>
              </a:rPr>
              <a:t>tail</a:t>
            </a:r>
            <a:r>
              <a:rPr lang="fr-FR" sz="1400" b="1" dirty="0">
                <a:solidFill>
                  <a:schemeClr val="tx2"/>
                </a:solidFill>
              </a:rPr>
              <a:t> </a:t>
            </a:r>
            <a:r>
              <a:rPr lang="fr-FR" sz="1400" b="1" dirty="0" err="1">
                <a:solidFill>
                  <a:schemeClr val="tx2"/>
                </a:solidFill>
              </a:rPr>
              <a:t>adsorb</a:t>
            </a:r>
            <a:r>
              <a:rPr lang="fr-FR" sz="1400" b="1" dirty="0">
                <a:solidFill>
                  <a:schemeClr val="tx2"/>
                </a:solidFill>
              </a:rPr>
              <a:t> to </a:t>
            </a:r>
            <a:r>
              <a:rPr lang="fr-FR" sz="1400" b="1" dirty="0" err="1">
                <a:solidFill>
                  <a:schemeClr val="tx2"/>
                </a:solidFill>
              </a:rPr>
              <a:t>receptor</a:t>
            </a:r>
            <a:r>
              <a:rPr lang="fr-FR" sz="1400" b="1" dirty="0">
                <a:solidFill>
                  <a:schemeClr val="tx2"/>
                </a:solidFill>
              </a:rPr>
              <a:t> sites on the </a:t>
            </a:r>
            <a:r>
              <a:rPr lang="fr-FR" sz="1400" b="1" dirty="0" err="1">
                <a:solidFill>
                  <a:schemeClr val="tx2"/>
                </a:solidFill>
              </a:rPr>
              <a:t>cell</a:t>
            </a:r>
            <a:r>
              <a:rPr lang="fr-FR" sz="1400" b="1" dirty="0">
                <a:solidFill>
                  <a:schemeClr val="tx2"/>
                </a:solidFill>
              </a:rPr>
              <a:t> </a:t>
            </a:r>
            <a:r>
              <a:rPr lang="fr-FR" sz="1400" b="1" dirty="0" err="1">
                <a:solidFill>
                  <a:schemeClr val="tx2"/>
                </a:solidFill>
              </a:rPr>
              <a:t>wall</a:t>
            </a:r>
            <a:r>
              <a:rPr lang="fr-FR" sz="1400" b="1" dirty="0">
                <a:solidFill>
                  <a:schemeClr val="tx2"/>
                </a:solidFill>
              </a:rPr>
              <a:t> of a susceptible host </a:t>
            </a:r>
            <a:r>
              <a:rPr lang="fr-FR" sz="1400" b="1" dirty="0" err="1">
                <a:solidFill>
                  <a:schemeClr val="tx2"/>
                </a:solidFill>
              </a:rPr>
              <a:t>bacterium</a:t>
            </a:r>
            <a:r>
              <a:rPr lang="fr-FR" sz="1400" b="1" dirty="0">
                <a:solidFill>
                  <a:schemeClr val="tx2"/>
                </a:solidFill>
              </a:rPr>
              <a:t>.</a:t>
            </a:r>
          </a:p>
          <a:p>
            <a:endParaRPr lang="fr-FR" sz="1400" b="1" dirty="0">
              <a:solidFill>
                <a:schemeClr val="tx2"/>
              </a:solidFill>
            </a:endParaRPr>
          </a:p>
          <a:p>
            <a:r>
              <a:rPr lang="fr-FR" b="1" dirty="0">
                <a:solidFill>
                  <a:schemeClr val="tx2"/>
                </a:solidFill>
              </a:rPr>
              <a:t>2</a:t>
            </a:r>
            <a:r>
              <a:rPr lang="fr-FR" sz="1400" b="1" dirty="0">
                <a:solidFill>
                  <a:schemeClr val="tx2"/>
                </a:solidFill>
              </a:rPr>
              <a:t>. </a:t>
            </a:r>
            <a:r>
              <a:rPr lang="fr-FR" b="1" dirty="0" err="1">
                <a:solidFill>
                  <a:schemeClr val="tx2"/>
                </a:solidFill>
              </a:rPr>
              <a:t>Penetration</a:t>
            </a:r>
            <a:endParaRPr lang="fr-FR" b="1" dirty="0">
              <a:solidFill>
                <a:schemeClr val="tx2"/>
              </a:solidFill>
            </a:endParaRPr>
          </a:p>
          <a:p>
            <a:r>
              <a:rPr lang="fr-FR" sz="1400" b="1" dirty="0">
                <a:solidFill>
                  <a:schemeClr val="tx2"/>
                </a:solidFill>
              </a:rPr>
              <a:t>A </a:t>
            </a:r>
            <a:r>
              <a:rPr lang="fr-FR" sz="1400" b="1" dirty="0" err="1">
                <a:solidFill>
                  <a:schemeClr val="tx2"/>
                </a:solidFill>
              </a:rPr>
              <a:t>bacteriophage</a:t>
            </a:r>
            <a:r>
              <a:rPr lang="fr-FR" sz="1400" b="1" dirty="0">
                <a:solidFill>
                  <a:schemeClr val="tx2"/>
                </a:solidFill>
              </a:rPr>
              <a:t> enzyme "drills" a </a:t>
            </a:r>
            <a:r>
              <a:rPr lang="fr-FR" sz="1400" b="1" dirty="0" err="1">
                <a:solidFill>
                  <a:schemeClr val="tx2"/>
                </a:solidFill>
              </a:rPr>
              <a:t>hole</a:t>
            </a:r>
            <a:r>
              <a:rPr lang="fr-FR" sz="1400" b="1" dirty="0">
                <a:solidFill>
                  <a:schemeClr val="tx2"/>
                </a:solidFill>
              </a:rPr>
              <a:t> in the </a:t>
            </a:r>
            <a:r>
              <a:rPr lang="fr-FR" sz="1400" b="1" dirty="0" err="1">
                <a:solidFill>
                  <a:schemeClr val="tx2"/>
                </a:solidFill>
              </a:rPr>
              <a:t>bacterial</a:t>
            </a:r>
            <a:r>
              <a:rPr lang="fr-FR" sz="1400" b="1" dirty="0">
                <a:solidFill>
                  <a:schemeClr val="tx2"/>
                </a:solidFill>
              </a:rPr>
              <a:t> </a:t>
            </a:r>
            <a:r>
              <a:rPr lang="fr-FR" sz="1400" b="1" dirty="0" err="1">
                <a:solidFill>
                  <a:schemeClr val="tx2"/>
                </a:solidFill>
              </a:rPr>
              <a:t>cell</a:t>
            </a:r>
            <a:r>
              <a:rPr lang="fr-FR" sz="1400" b="1" dirty="0">
                <a:solidFill>
                  <a:schemeClr val="tx2"/>
                </a:solidFill>
              </a:rPr>
              <a:t> </a:t>
            </a:r>
            <a:r>
              <a:rPr lang="fr-FR" sz="1400" b="1" dirty="0" err="1">
                <a:solidFill>
                  <a:schemeClr val="tx2"/>
                </a:solidFill>
              </a:rPr>
              <a:t>wall</a:t>
            </a:r>
            <a:r>
              <a:rPr lang="fr-FR" sz="1400" b="1" dirty="0">
                <a:solidFill>
                  <a:schemeClr val="tx2"/>
                </a:solidFill>
              </a:rPr>
              <a:t> and the </a:t>
            </a:r>
            <a:r>
              <a:rPr lang="fr-FR" sz="1400" b="1" dirty="0" err="1">
                <a:solidFill>
                  <a:schemeClr val="tx2"/>
                </a:solidFill>
              </a:rPr>
              <a:t>bacteriophage</a:t>
            </a:r>
            <a:r>
              <a:rPr lang="fr-FR" sz="1400" b="1" dirty="0">
                <a:solidFill>
                  <a:schemeClr val="tx2"/>
                </a:solidFill>
              </a:rPr>
              <a:t> </a:t>
            </a:r>
            <a:r>
              <a:rPr lang="fr-FR" sz="1400" b="1" dirty="0" err="1">
                <a:solidFill>
                  <a:schemeClr val="tx2"/>
                </a:solidFill>
              </a:rPr>
              <a:t>injects</a:t>
            </a:r>
            <a:r>
              <a:rPr lang="fr-FR" sz="1400" b="1" dirty="0">
                <a:solidFill>
                  <a:schemeClr val="tx2"/>
                </a:solidFill>
              </a:rPr>
              <a:t> </a:t>
            </a:r>
            <a:r>
              <a:rPr lang="fr-FR" sz="1400" b="1" dirty="0" err="1">
                <a:solidFill>
                  <a:schemeClr val="tx2"/>
                </a:solidFill>
              </a:rPr>
              <a:t>its</a:t>
            </a:r>
            <a:endParaRPr lang="fr-FR" sz="1400" b="1" dirty="0">
              <a:solidFill>
                <a:schemeClr val="tx2"/>
              </a:solidFill>
            </a:endParaRPr>
          </a:p>
          <a:p>
            <a:r>
              <a:rPr lang="fr-FR" sz="1400" b="1" dirty="0" err="1">
                <a:solidFill>
                  <a:schemeClr val="tx2"/>
                </a:solidFill>
              </a:rPr>
              <a:t>genome</a:t>
            </a:r>
            <a:r>
              <a:rPr lang="fr-FR" sz="1400" b="1" dirty="0">
                <a:solidFill>
                  <a:schemeClr val="tx2"/>
                </a:solidFill>
              </a:rPr>
              <a:t> </a:t>
            </a:r>
            <a:r>
              <a:rPr lang="fr-FR" sz="1400" b="1" dirty="0" err="1">
                <a:solidFill>
                  <a:schemeClr val="tx2"/>
                </a:solidFill>
              </a:rPr>
              <a:t>into</a:t>
            </a:r>
            <a:r>
              <a:rPr lang="fr-FR" sz="1400" b="1" dirty="0">
                <a:solidFill>
                  <a:schemeClr val="tx2"/>
                </a:solidFill>
              </a:rPr>
              <a:t> the </a:t>
            </a:r>
            <a:r>
              <a:rPr lang="fr-FR" sz="1400" b="1" dirty="0" err="1">
                <a:solidFill>
                  <a:schemeClr val="tx2"/>
                </a:solidFill>
              </a:rPr>
              <a:t>bacterium</a:t>
            </a:r>
            <a:r>
              <a:rPr lang="fr-FR" sz="1400" b="1" dirty="0">
                <a:solidFill>
                  <a:schemeClr val="tx2"/>
                </a:solidFill>
              </a:rPr>
              <a:t> (Fig. 3). This </a:t>
            </a:r>
            <a:r>
              <a:rPr lang="fr-FR" sz="1400" b="1" dirty="0" err="1">
                <a:solidFill>
                  <a:schemeClr val="tx2"/>
                </a:solidFill>
              </a:rPr>
              <a:t>begins</a:t>
            </a:r>
            <a:r>
              <a:rPr lang="fr-FR" sz="1400" b="1" dirty="0">
                <a:solidFill>
                  <a:schemeClr val="tx2"/>
                </a:solidFill>
              </a:rPr>
              <a:t> the </a:t>
            </a:r>
            <a:r>
              <a:rPr lang="fr-FR" sz="1600" b="1" dirty="0" err="1">
                <a:solidFill>
                  <a:schemeClr val="tx2"/>
                </a:solidFill>
              </a:rPr>
              <a:t>eclipse</a:t>
            </a:r>
            <a:r>
              <a:rPr lang="fr-FR" sz="1600" b="1" dirty="0">
                <a:solidFill>
                  <a:schemeClr val="tx2"/>
                </a:solidFill>
              </a:rPr>
              <a:t> </a:t>
            </a:r>
            <a:r>
              <a:rPr lang="fr-FR" sz="1600" b="1" dirty="0" err="1">
                <a:solidFill>
                  <a:schemeClr val="tx2"/>
                </a:solidFill>
              </a:rPr>
              <a:t>period</a:t>
            </a:r>
            <a:r>
              <a:rPr lang="fr-FR" sz="1600" b="1" dirty="0">
                <a:solidFill>
                  <a:schemeClr val="tx2"/>
                </a:solidFill>
              </a:rPr>
              <a:t>, </a:t>
            </a:r>
            <a:r>
              <a:rPr lang="fr-FR" sz="1400" b="1" dirty="0">
                <a:solidFill>
                  <a:schemeClr val="tx2"/>
                </a:solidFill>
              </a:rPr>
              <a:t>the </a:t>
            </a:r>
            <a:r>
              <a:rPr lang="fr-FR" sz="1400" b="1" dirty="0" err="1">
                <a:solidFill>
                  <a:schemeClr val="tx2"/>
                </a:solidFill>
              </a:rPr>
              <a:t>period</a:t>
            </a:r>
            <a:r>
              <a:rPr lang="fr-FR" sz="1400" b="1" dirty="0">
                <a:solidFill>
                  <a:schemeClr val="tx2"/>
                </a:solidFill>
              </a:rPr>
              <a:t> in </a:t>
            </a:r>
            <a:r>
              <a:rPr lang="fr-FR" sz="1400" b="1" dirty="0" err="1">
                <a:solidFill>
                  <a:schemeClr val="tx2"/>
                </a:solidFill>
              </a:rPr>
              <a:t>which</a:t>
            </a:r>
            <a:r>
              <a:rPr lang="fr-FR" sz="1400" b="1" dirty="0">
                <a:solidFill>
                  <a:schemeClr val="tx2"/>
                </a:solidFill>
              </a:rPr>
              <a:t> no intact </a:t>
            </a:r>
            <a:r>
              <a:rPr lang="fr-FR" sz="1400" b="1" dirty="0" err="1">
                <a:solidFill>
                  <a:schemeClr val="tx2"/>
                </a:solidFill>
              </a:rPr>
              <a:t>bacteriophages</a:t>
            </a:r>
            <a:r>
              <a:rPr lang="fr-FR" sz="1400" b="1" dirty="0">
                <a:solidFill>
                  <a:schemeClr val="tx2"/>
                </a:solidFill>
              </a:rPr>
              <a:t> are </a:t>
            </a:r>
            <a:r>
              <a:rPr lang="fr-FR" sz="1400" b="1" dirty="0" err="1">
                <a:solidFill>
                  <a:schemeClr val="tx2"/>
                </a:solidFill>
              </a:rPr>
              <a:t>seen</a:t>
            </a:r>
            <a:r>
              <a:rPr lang="fr-FR" sz="1400" b="1" dirty="0">
                <a:solidFill>
                  <a:schemeClr val="tx2"/>
                </a:solidFill>
              </a:rPr>
              <a:t> </a:t>
            </a:r>
            <a:r>
              <a:rPr lang="fr-FR" sz="1400" b="1" dirty="0" err="1">
                <a:solidFill>
                  <a:schemeClr val="tx2"/>
                </a:solidFill>
              </a:rPr>
              <a:t>within</a:t>
            </a:r>
            <a:r>
              <a:rPr lang="fr-FR" sz="1400" b="1" dirty="0">
                <a:solidFill>
                  <a:schemeClr val="tx2"/>
                </a:solidFill>
              </a:rPr>
              <a:t> the </a:t>
            </a:r>
            <a:r>
              <a:rPr lang="fr-FR" sz="1400" b="1" dirty="0" err="1">
                <a:solidFill>
                  <a:schemeClr val="tx2"/>
                </a:solidFill>
              </a:rPr>
              <a:t>bacterium</a:t>
            </a:r>
            <a:r>
              <a:rPr lang="fr-FR" sz="1400" b="1" dirty="0">
                <a:solidFill>
                  <a:schemeClr val="tx2"/>
                </a:solidFill>
              </a:rPr>
              <a:t>.</a:t>
            </a:r>
          </a:p>
          <a:p>
            <a:endParaRPr lang="fr-FR" sz="1400" b="1" dirty="0">
              <a:solidFill>
                <a:schemeClr val="tx2"/>
              </a:solidFill>
            </a:endParaRPr>
          </a:p>
          <a:p>
            <a:r>
              <a:rPr lang="fr-FR" b="1" dirty="0">
                <a:solidFill>
                  <a:schemeClr val="tx2"/>
                </a:solidFill>
              </a:rPr>
              <a:t>3. </a:t>
            </a:r>
            <a:r>
              <a:rPr lang="fr-FR" b="1" dirty="0" err="1">
                <a:solidFill>
                  <a:schemeClr val="tx2"/>
                </a:solidFill>
              </a:rPr>
              <a:t>Replication</a:t>
            </a:r>
            <a:endParaRPr lang="fr-FR" b="1" dirty="0">
              <a:solidFill>
                <a:schemeClr val="tx2"/>
              </a:solidFill>
            </a:endParaRPr>
          </a:p>
          <a:p>
            <a:r>
              <a:rPr lang="fr-FR" sz="1400" b="1" dirty="0">
                <a:solidFill>
                  <a:schemeClr val="tx2"/>
                </a:solidFill>
              </a:rPr>
              <a:t>Enzymes </a:t>
            </a:r>
            <a:r>
              <a:rPr lang="fr-FR" sz="1400" b="1" dirty="0" err="1">
                <a:solidFill>
                  <a:schemeClr val="tx2"/>
                </a:solidFill>
              </a:rPr>
              <a:t>coded</a:t>
            </a:r>
            <a:r>
              <a:rPr lang="fr-FR" sz="1400" b="1" dirty="0">
                <a:solidFill>
                  <a:schemeClr val="tx2"/>
                </a:solidFill>
              </a:rPr>
              <a:t> by the </a:t>
            </a:r>
            <a:r>
              <a:rPr lang="fr-FR" sz="1400" b="1" dirty="0" err="1">
                <a:solidFill>
                  <a:schemeClr val="tx2"/>
                </a:solidFill>
              </a:rPr>
              <a:t>bacteriophage</a:t>
            </a:r>
            <a:r>
              <a:rPr lang="fr-FR" sz="1400" b="1" dirty="0">
                <a:solidFill>
                  <a:schemeClr val="tx2"/>
                </a:solidFill>
              </a:rPr>
              <a:t> </a:t>
            </a:r>
            <a:r>
              <a:rPr lang="fr-FR" sz="1400" b="1" dirty="0" err="1">
                <a:solidFill>
                  <a:schemeClr val="tx2"/>
                </a:solidFill>
              </a:rPr>
              <a:t>genome</a:t>
            </a:r>
            <a:r>
              <a:rPr lang="fr-FR" sz="1400" b="1" dirty="0">
                <a:solidFill>
                  <a:schemeClr val="tx2"/>
                </a:solidFill>
              </a:rPr>
              <a:t> </a:t>
            </a:r>
            <a:r>
              <a:rPr lang="fr-FR" sz="1400" b="1" dirty="0" err="1">
                <a:solidFill>
                  <a:schemeClr val="tx2"/>
                </a:solidFill>
              </a:rPr>
              <a:t>shut</a:t>
            </a:r>
            <a:r>
              <a:rPr lang="fr-FR" sz="1400" b="1" dirty="0">
                <a:solidFill>
                  <a:schemeClr val="tx2"/>
                </a:solidFill>
              </a:rPr>
              <a:t> down the </a:t>
            </a:r>
            <a:r>
              <a:rPr lang="fr-FR" sz="1400" b="1" dirty="0" err="1">
                <a:solidFill>
                  <a:schemeClr val="tx2"/>
                </a:solidFill>
              </a:rPr>
              <a:t>bacterium's</a:t>
            </a:r>
            <a:r>
              <a:rPr lang="fr-FR" sz="1400" b="1" dirty="0">
                <a:solidFill>
                  <a:schemeClr val="tx2"/>
                </a:solidFill>
              </a:rPr>
              <a:t> </a:t>
            </a:r>
            <a:r>
              <a:rPr lang="fr-FR" sz="1400" b="1" dirty="0" err="1">
                <a:solidFill>
                  <a:schemeClr val="tx2"/>
                </a:solidFill>
              </a:rPr>
              <a:t>macromolecular</a:t>
            </a:r>
            <a:r>
              <a:rPr lang="fr-FR" sz="1400" b="1" dirty="0">
                <a:solidFill>
                  <a:schemeClr val="tx2"/>
                </a:solidFill>
              </a:rPr>
              <a:t> (</a:t>
            </a:r>
            <a:r>
              <a:rPr lang="fr-FR" sz="1400" b="1" dirty="0" err="1">
                <a:solidFill>
                  <a:schemeClr val="tx2"/>
                </a:solidFill>
              </a:rPr>
              <a:t>protein</a:t>
            </a:r>
            <a:r>
              <a:rPr lang="fr-FR" sz="1400" b="1" dirty="0">
                <a:solidFill>
                  <a:schemeClr val="tx2"/>
                </a:solidFill>
              </a:rPr>
              <a:t>, RNA, DNA) </a:t>
            </a:r>
            <a:r>
              <a:rPr lang="fr-FR" sz="1400" b="1" dirty="0" err="1">
                <a:solidFill>
                  <a:schemeClr val="tx2"/>
                </a:solidFill>
              </a:rPr>
              <a:t>synthesis</a:t>
            </a:r>
            <a:r>
              <a:rPr lang="fr-FR" sz="1400" b="1" dirty="0">
                <a:solidFill>
                  <a:schemeClr val="tx2"/>
                </a:solidFill>
              </a:rPr>
              <a:t>. The </a:t>
            </a:r>
            <a:r>
              <a:rPr lang="fr-FR" sz="1400" b="1" dirty="0" err="1">
                <a:solidFill>
                  <a:schemeClr val="tx2"/>
                </a:solidFill>
              </a:rPr>
              <a:t>bacteriophage</a:t>
            </a:r>
            <a:r>
              <a:rPr lang="fr-FR" sz="1400" b="1" dirty="0">
                <a:solidFill>
                  <a:schemeClr val="tx2"/>
                </a:solidFill>
              </a:rPr>
              <a:t> </a:t>
            </a:r>
            <a:r>
              <a:rPr lang="fr-FR" sz="1400" b="1" dirty="0" err="1">
                <a:solidFill>
                  <a:schemeClr val="tx2"/>
                </a:solidFill>
              </a:rPr>
              <a:t>genome</a:t>
            </a:r>
            <a:r>
              <a:rPr lang="fr-FR" sz="1400" b="1" dirty="0">
                <a:solidFill>
                  <a:schemeClr val="tx2"/>
                </a:solidFill>
              </a:rPr>
              <a:t> </a:t>
            </a:r>
            <a:r>
              <a:rPr lang="fr-FR" sz="1400" b="1" dirty="0" err="1">
                <a:solidFill>
                  <a:schemeClr val="tx2"/>
                </a:solidFill>
              </a:rPr>
              <a:t>replicates</a:t>
            </a:r>
            <a:r>
              <a:rPr lang="fr-FR" sz="1400" b="1" dirty="0">
                <a:solidFill>
                  <a:schemeClr val="tx2"/>
                </a:solidFill>
              </a:rPr>
              <a:t> and the </a:t>
            </a:r>
            <a:r>
              <a:rPr lang="fr-FR" sz="1400" b="1" dirty="0" err="1">
                <a:solidFill>
                  <a:schemeClr val="tx2"/>
                </a:solidFill>
              </a:rPr>
              <a:t>bacterium's</a:t>
            </a:r>
            <a:r>
              <a:rPr lang="fr-FR" sz="1400" b="1" dirty="0">
                <a:solidFill>
                  <a:schemeClr val="tx2"/>
                </a:solidFill>
              </a:rPr>
              <a:t> </a:t>
            </a:r>
            <a:r>
              <a:rPr lang="fr-FR" sz="1400" b="1" dirty="0" err="1">
                <a:solidFill>
                  <a:schemeClr val="tx2"/>
                </a:solidFill>
              </a:rPr>
              <a:t>metabolic</a:t>
            </a:r>
            <a:r>
              <a:rPr lang="fr-FR" sz="1400" b="1" dirty="0">
                <a:solidFill>
                  <a:schemeClr val="tx2"/>
                </a:solidFill>
              </a:rPr>
              <a:t> </a:t>
            </a:r>
            <a:r>
              <a:rPr lang="fr-FR" sz="1400" b="1" dirty="0" err="1">
                <a:solidFill>
                  <a:schemeClr val="tx2"/>
                </a:solidFill>
              </a:rPr>
              <a:t>machinery</a:t>
            </a:r>
            <a:r>
              <a:rPr lang="fr-FR" sz="1400" b="1" dirty="0">
                <a:solidFill>
                  <a:schemeClr val="tx2"/>
                </a:solidFill>
              </a:rPr>
              <a:t> </a:t>
            </a:r>
            <a:r>
              <a:rPr lang="fr-FR" sz="1400" b="1" dirty="0" err="1">
                <a:solidFill>
                  <a:schemeClr val="tx2"/>
                </a:solidFill>
              </a:rPr>
              <a:t>is</a:t>
            </a:r>
            <a:r>
              <a:rPr lang="fr-FR" sz="1400" b="1" dirty="0">
                <a:solidFill>
                  <a:schemeClr val="tx2"/>
                </a:solidFill>
              </a:rPr>
              <a:t> </a:t>
            </a:r>
            <a:r>
              <a:rPr lang="fr-FR" sz="1400" b="1" dirty="0" err="1">
                <a:solidFill>
                  <a:schemeClr val="tx2"/>
                </a:solidFill>
              </a:rPr>
              <a:t>used</a:t>
            </a:r>
            <a:r>
              <a:rPr lang="fr-FR" sz="1400" b="1" dirty="0">
                <a:solidFill>
                  <a:schemeClr val="tx2"/>
                </a:solidFill>
              </a:rPr>
              <a:t> to </a:t>
            </a:r>
            <a:r>
              <a:rPr lang="fr-FR" sz="1400" b="1" dirty="0" err="1">
                <a:solidFill>
                  <a:schemeClr val="tx2"/>
                </a:solidFill>
              </a:rPr>
              <a:t>synthesize</a:t>
            </a:r>
            <a:r>
              <a:rPr lang="fr-FR" sz="1400" b="1" dirty="0">
                <a:solidFill>
                  <a:schemeClr val="tx2"/>
                </a:solidFill>
              </a:rPr>
              <a:t> </a:t>
            </a:r>
            <a:r>
              <a:rPr lang="fr-FR" sz="1400" b="1" dirty="0" err="1">
                <a:solidFill>
                  <a:schemeClr val="tx2"/>
                </a:solidFill>
              </a:rPr>
              <a:t>bacteriophage</a:t>
            </a:r>
            <a:r>
              <a:rPr lang="fr-FR" sz="1400" b="1" dirty="0">
                <a:solidFill>
                  <a:schemeClr val="tx2"/>
                </a:solidFill>
              </a:rPr>
              <a:t> enzymes and structural components</a:t>
            </a:r>
          </a:p>
          <a:p>
            <a:endParaRPr lang="fr-FR" sz="1400" b="1" dirty="0">
              <a:solidFill>
                <a:schemeClr val="tx2"/>
              </a:solidFill>
            </a:endParaRPr>
          </a:p>
          <a:p>
            <a:r>
              <a:rPr lang="fr-FR" b="1" dirty="0">
                <a:solidFill>
                  <a:schemeClr val="tx2"/>
                </a:solidFill>
              </a:rPr>
              <a:t>4. Maturation</a:t>
            </a:r>
          </a:p>
          <a:p>
            <a:r>
              <a:rPr lang="fr-FR" sz="1400" b="1" dirty="0">
                <a:solidFill>
                  <a:schemeClr val="tx2"/>
                </a:solidFill>
              </a:rPr>
              <a:t>The </a:t>
            </a:r>
            <a:r>
              <a:rPr lang="fr-FR" sz="1400" b="1" dirty="0" err="1">
                <a:solidFill>
                  <a:schemeClr val="tx2"/>
                </a:solidFill>
              </a:rPr>
              <a:t>bacteriophage</a:t>
            </a:r>
            <a:r>
              <a:rPr lang="fr-FR" sz="1400" b="1" dirty="0">
                <a:solidFill>
                  <a:schemeClr val="tx2"/>
                </a:solidFill>
              </a:rPr>
              <a:t> parts assemble </a:t>
            </a:r>
            <a:r>
              <a:rPr lang="fr-FR" sz="1400" b="1" dirty="0" err="1">
                <a:solidFill>
                  <a:schemeClr val="tx2"/>
                </a:solidFill>
              </a:rPr>
              <a:t>around</a:t>
            </a:r>
            <a:r>
              <a:rPr lang="fr-FR" sz="1400" b="1" dirty="0">
                <a:solidFill>
                  <a:schemeClr val="tx2"/>
                </a:solidFill>
              </a:rPr>
              <a:t> the </a:t>
            </a:r>
            <a:r>
              <a:rPr lang="fr-FR" sz="1400" b="1" dirty="0" err="1">
                <a:solidFill>
                  <a:schemeClr val="tx2"/>
                </a:solidFill>
              </a:rPr>
              <a:t>genome</a:t>
            </a:r>
            <a:r>
              <a:rPr lang="fr-FR" sz="1400" b="1" dirty="0">
                <a:solidFill>
                  <a:schemeClr val="tx2"/>
                </a:solidFill>
              </a:rPr>
              <a:t> .</a:t>
            </a:r>
          </a:p>
          <a:p>
            <a:endParaRPr lang="fr-FR" sz="1400" b="1" dirty="0">
              <a:solidFill>
                <a:schemeClr val="tx2"/>
              </a:solidFill>
            </a:endParaRPr>
          </a:p>
          <a:p>
            <a:r>
              <a:rPr lang="fr-FR" b="1" dirty="0">
                <a:solidFill>
                  <a:schemeClr val="tx2"/>
                </a:solidFill>
              </a:rPr>
              <a:t>5. Release</a:t>
            </a:r>
          </a:p>
          <a:p>
            <a:r>
              <a:rPr lang="fr-FR" sz="1400" b="1" dirty="0">
                <a:solidFill>
                  <a:schemeClr val="tx2"/>
                </a:solidFill>
              </a:rPr>
              <a:t>A </a:t>
            </a:r>
            <a:r>
              <a:rPr lang="fr-FR" sz="1400" b="1" dirty="0" err="1">
                <a:solidFill>
                  <a:schemeClr val="tx2"/>
                </a:solidFill>
              </a:rPr>
              <a:t>bacteriophage-coded</a:t>
            </a:r>
            <a:r>
              <a:rPr lang="fr-FR" sz="1400" b="1" dirty="0">
                <a:solidFill>
                  <a:schemeClr val="tx2"/>
                </a:solidFill>
              </a:rPr>
              <a:t> lysozyme breaks down the </a:t>
            </a:r>
            <a:r>
              <a:rPr lang="fr-FR" sz="1400" b="1" dirty="0" err="1">
                <a:solidFill>
                  <a:schemeClr val="tx2"/>
                </a:solidFill>
              </a:rPr>
              <a:t>bacterial</a:t>
            </a:r>
            <a:r>
              <a:rPr lang="fr-FR" sz="1400" b="1" dirty="0">
                <a:solidFill>
                  <a:schemeClr val="tx2"/>
                </a:solidFill>
              </a:rPr>
              <a:t> </a:t>
            </a:r>
            <a:r>
              <a:rPr lang="fr-FR" sz="1400" b="1" dirty="0" err="1">
                <a:solidFill>
                  <a:schemeClr val="tx2"/>
                </a:solidFill>
              </a:rPr>
              <a:t>peptidoglycan</a:t>
            </a:r>
            <a:r>
              <a:rPr lang="fr-FR" sz="1400" b="1" dirty="0">
                <a:solidFill>
                  <a:schemeClr val="tx2"/>
                </a:solidFill>
              </a:rPr>
              <a:t> </a:t>
            </a:r>
            <a:r>
              <a:rPr lang="fr-FR" sz="1400" b="1" dirty="0" err="1">
                <a:solidFill>
                  <a:schemeClr val="tx2"/>
                </a:solidFill>
              </a:rPr>
              <a:t>causing</a:t>
            </a:r>
            <a:r>
              <a:rPr lang="fr-FR" sz="1400" b="1" dirty="0">
                <a:solidFill>
                  <a:schemeClr val="tx2"/>
                </a:solidFill>
              </a:rPr>
              <a:t> </a:t>
            </a:r>
            <a:r>
              <a:rPr lang="fr-FR" sz="1400" b="1" dirty="0" err="1">
                <a:solidFill>
                  <a:schemeClr val="tx2"/>
                </a:solidFill>
              </a:rPr>
              <a:t>osmotic</a:t>
            </a:r>
            <a:r>
              <a:rPr lang="fr-FR" sz="1400" b="1" dirty="0">
                <a:solidFill>
                  <a:schemeClr val="tx2"/>
                </a:solidFill>
              </a:rPr>
              <a:t> </a:t>
            </a:r>
            <a:r>
              <a:rPr lang="fr-FR" sz="1400" b="1" dirty="0" err="1">
                <a:solidFill>
                  <a:schemeClr val="tx2"/>
                </a:solidFill>
              </a:rPr>
              <a:t>lysis</a:t>
            </a:r>
            <a:r>
              <a:rPr lang="fr-FR" sz="1400" b="1" dirty="0">
                <a:solidFill>
                  <a:schemeClr val="tx2"/>
                </a:solidFill>
              </a:rPr>
              <a:t> of the </a:t>
            </a:r>
            <a:r>
              <a:rPr lang="fr-FR" sz="1400" b="1" dirty="0" err="1">
                <a:solidFill>
                  <a:schemeClr val="tx2"/>
                </a:solidFill>
              </a:rPr>
              <a:t>bacterium</a:t>
            </a:r>
            <a:r>
              <a:rPr lang="fr-FR" sz="1400" b="1" dirty="0">
                <a:solidFill>
                  <a:schemeClr val="tx2"/>
                </a:solidFill>
              </a:rPr>
              <a:t> and release of the intact </a:t>
            </a:r>
            <a:r>
              <a:rPr lang="fr-FR" sz="1400" b="1" dirty="0" err="1">
                <a:solidFill>
                  <a:schemeClr val="tx2"/>
                </a:solidFill>
              </a:rPr>
              <a:t>bacteriophages</a:t>
            </a:r>
            <a:r>
              <a:rPr lang="fr-FR" sz="1400" b="1" dirty="0">
                <a:solidFill>
                  <a:schemeClr val="tx2"/>
                </a:solidFill>
              </a:rPr>
              <a:t>.</a:t>
            </a:r>
          </a:p>
          <a:p>
            <a:endParaRPr lang="fr-FR" sz="1400" b="1" dirty="0">
              <a:solidFill>
                <a:schemeClr val="tx2"/>
              </a:solidFill>
            </a:endParaRPr>
          </a:p>
          <a:p>
            <a:r>
              <a:rPr lang="fr-FR" sz="1400" b="1" dirty="0">
                <a:solidFill>
                  <a:schemeClr val="tx2"/>
                </a:solidFill>
              </a:rPr>
              <a:t>6</a:t>
            </a:r>
            <a:r>
              <a:rPr lang="fr-FR" b="1" dirty="0">
                <a:solidFill>
                  <a:schemeClr val="tx2"/>
                </a:solidFill>
              </a:rPr>
              <a:t>. </a:t>
            </a:r>
            <a:r>
              <a:rPr lang="fr-FR" b="1" dirty="0" err="1">
                <a:solidFill>
                  <a:schemeClr val="tx2"/>
                </a:solidFill>
              </a:rPr>
              <a:t>Reinfection</a:t>
            </a:r>
            <a:endParaRPr lang="fr-FR" b="1" dirty="0">
              <a:solidFill>
                <a:schemeClr val="tx2"/>
              </a:solidFill>
            </a:endParaRPr>
          </a:p>
          <a:p>
            <a:r>
              <a:rPr lang="fr-FR" sz="1400" b="1" dirty="0" err="1">
                <a:solidFill>
                  <a:schemeClr val="tx2"/>
                </a:solidFill>
              </a:rPr>
              <a:t>From</a:t>
            </a:r>
            <a:r>
              <a:rPr lang="fr-FR" sz="1400" b="1" dirty="0">
                <a:solidFill>
                  <a:schemeClr val="tx2"/>
                </a:solidFill>
              </a:rPr>
              <a:t> 50-200 </a:t>
            </a:r>
            <a:r>
              <a:rPr lang="fr-FR" sz="1400" b="1" dirty="0" err="1">
                <a:solidFill>
                  <a:schemeClr val="tx2"/>
                </a:solidFill>
              </a:rPr>
              <a:t>bacteriophages</a:t>
            </a:r>
            <a:r>
              <a:rPr lang="fr-FR" sz="1400" b="1" dirty="0">
                <a:solidFill>
                  <a:schemeClr val="tx2"/>
                </a:solidFill>
              </a:rPr>
              <a:t> </a:t>
            </a:r>
            <a:r>
              <a:rPr lang="fr-FR" sz="1400" b="1" dirty="0" err="1">
                <a:solidFill>
                  <a:schemeClr val="tx2"/>
                </a:solidFill>
              </a:rPr>
              <a:t>may</a:t>
            </a:r>
            <a:r>
              <a:rPr lang="fr-FR" sz="1400" b="1" dirty="0">
                <a:solidFill>
                  <a:schemeClr val="tx2"/>
                </a:solidFill>
              </a:rPr>
              <a:t> </a:t>
            </a:r>
            <a:r>
              <a:rPr lang="fr-FR" sz="1400" b="1" dirty="0" err="1">
                <a:solidFill>
                  <a:schemeClr val="tx2"/>
                </a:solidFill>
              </a:rPr>
              <a:t>be</a:t>
            </a:r>
            <a:r>
              <a:rPr lang="fr-FR" sz="1400" b="1" dirty="0">
                <a:solidFill>
                  <a:schemeClr val="tx2"/>
                </a:solidFill>
              </a:rPr>
              <a:t> </a:t>
            </a:r>
            <a:r>
              <a:rPr lang="fr-FR" sz="1400" b="1" dirty="0" err="1">
                <a:solidFill>
                  <a:schemeClr val="tx2"/>
                </a:solidFill>
              </a:rPr>
              <a:t>produced</a:t>
            </a:r>
            <a:r>
              <a:rPr lang="fr-FR" sz="1400" b="1" dirty="0">
                <a:solidFill>
                  <a:schemeClr val="tx2"/>
                </a:solidFill>
              </a:rPr>
              <a:t> per </a:t>
            </a:r>
            <a:r>
              <a:rPr lang="fr-FR" sz="1400" b="1" dirty="0" err="1">
                <a:solidFill>
                  <a:schemeClr val="tx2"/>
                </a:solidFill>
              </a:rPr>
              <a:t>infected</a:t>
            </a:r>
            <a:r>
              <a:rPr lang="fr-FR" sz="1400" b="1" dirty="0">
                <a:solidFill>
                  <a:schemeClr val="tx2"/>
                </a:solidFill>
              </a:rPr>
              <a:t> </a:t>
            </a:r>
            <a:r>
              <a:rPr lang="fr-FR" sz="1400" b="1" dirty="0" err="1">
                <a:solidFill>
                  <a:schemeClr val="tx2"/>
                </a:solidFill>
              </a:rPr>
              <a:t>bacterium</a:t>
            </a:r>
            <a:r>
              <a:rPr lang="fr-FR" sz="1400" b="1" dirty="0">
                <a:solidFill>
                  <a:schemeClr val="tx2"/>
                </a:solidFill>
              </a:rPr>
              <a:t> and </a:t>
            </a:r>
            <a:r>
              <a:rPr lang="fr-FR" sz="1400" b="1" dirty="0" err="1">
                <a:solidFill>
                  <a:schemeClr val="tx2"/>
                </a:solidFill>
              </a:rPr>
              <a:t>they</a:t>
            </a:r>
            <a:r>
              <a:rPr lang="fr-FR" sz="1400" b="1" dirty="0">
                <a:solidFill>
                  <a:schemeClr val="tx2"/>
                </a:solidFill>
              </a:rPr>
              <a:t> </a:t>
            </a:r>
            <a:r>
              <a:rPr lang="fr-FR" sz="1400" b="1" dirty="0" err="1">
                <a:solidFill>
                  <a:schemeClr val="tx2"/>
                </a:solidFill>
              </a:rPr>
              <a:t>now</a:t>
            </a:r>
            <a:r>
              <a:rPr lang="fr-FR" sz="1400" b="1" dirty="0">
                <a:solidFill>
                  <a:schemeClr val="tx2"/>
                </a:solidFill>
              </a:rPr>
              <a:t> infect</a:t>
            </a:r>
          </a:p>
          <a:p>
            <a:r>
              <a:rPr lang="fr-FR" sz="1400" b="1" dirty="0" err="1">
                <a:solidFill>
                  <a:schemeClr val="tx2"/>
                </a:solidFill>
              </a:rPr>
              <a:t>surrounding</a:t>
            </a:r>
            <a:r>
              <a:rPr lang="fr-FR" sz="1400" b="1" dirty="0">
                <a:solidFill>
                  <a:schemeClr val="tx2"/>
                </a:solidFill>
              </a:rPr>
              <a:t> </a:t>
            </a:r>
            <a:r>
              <a:rPr lang="fr-FR" sz="1400" b="1" dirty="0" err="1">
                <a:solidFill>
                  <a:schemeClr val="tx2"/>
                </a:solidFill>
              </a:rPr>
              <a:t>bacteria</a:t>
            </a:r>
            <a:r>
              <a:rPr lang="fr-FR" sz="1400" b="1" dirty="0">
                <a:solidFill>
                  <a:schemeClr val="tx2"/>
                </a:solidFill>
              </a:rPr>
              <a:t>.</a:t>
            </a:r>
          </a:p>
        </p:txBody>
      </p:sp>
      <p:pic>
        <p:nvPicPr>
          <p:cNvPr id="2" name="DIAPO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01145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2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25923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20713"/>
            <a:ext cx="280828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765175"/>
            <a:ext cx="270033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23034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644900"/>
            <a:ext cx="26638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3789363"/>
            <a:ext cx="23050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6" name="Text Box 10"/>
          <p:cNvSpPr txBox="1">
            <a:spLocks noChangeArrowheads="1"/>
          </p:cNvSpPr>
          <p:nvPr/>
        </p:nvSpPr>
        <p:spPr bwMode="auto">
          <a:xfrm>
            <a:off x="468313" y="2349500"/>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Adsorption:</a:t>
            </a:r>
            <a:r>
              <a:rPr lang="fr-FR" sz="1400" b="1"/>
              <a:t>Tail fibers of Coliphage T4 adsorb to receptors on</a:t>
            </a:r>
          </a:p>
          <a:p>
            <a:pPr eaLnBrk="1" hangingPunct="1"/>
            <a:r>
              <a:rPr lang="fr-FR" sz="1400" b="1"/>
              <a:t>the cell wall of </a:t>
            </a:r>
            <a:r>
              <a:rPr lang="fr-FR" sz="1400" b="1" i="1"/>
              <a:t>E. coli </a:t>
            </a:r>
            <a:r>
              <a:rPr lang="fr-FR" sz="1400" b="1"/>
              <a:t>B.</a:t>
            </a:r>
          </a:p>
        </p:txBody>
      </p:sp>
      <p:sp>
        <p:nvSpPr>
          <p:cNvPr id="329737" name="Text Box 11"/>
          <p:cNvSpPr txBox="1">
            <a:spLocks noChangeArrowheads="1"/>
          </p:cNvSpPr>
          <p:nvPr/>
        </p:nvSpPr>
        <p:spPr bwMode="auto">
          <a:xfrm>
            <a:off x="3348038" y="2205038"/>
            <a:ext cx="2519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Penetration:The bacteriophage injects its DNA genome into the</a:t>
            </a:r>
          </a:p>
          <a:p>
            <a:pPr eaLnBrk="1" hangingPunct="1"/>
            <a:r>
              <a:rPr lang="fr-FR" sz="1200" b="1"/>
              <a:t>cytoplasm of the bacterium.</a:t>
            </a:r>
          </a:p>
        </p:txBody>
      </p:sp>
      <p:sp>
        <p:nvSpPr>
          <p:cNvPr id="329738" name="Text Box 12"/>
          <p:cNvSpPr txBox="1">
            <a:spLocks noChangeArrowheads="1"/>
          </p:cNvSpPr>
          <p:nvPr/>
        </p:nvSpPr>
        <p:spPr bwMode="auto">
          <a:xfrm>
            <a:off x="5940425" y="2205038"/>
            <a:ext cx="3203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Early replication: The genome of the bacteriophage replicates and</a:t>
            </a:r>
          </a:p>
          <a:p>
            <a:pPr eaLnBrk="1" hangingPunct="1"/>
            <a:r>
              <a:rPr lang="fr-FR" sz="1200" b="1"/>
              <a:t>begins to direct the metabolic machinery of the bacterium to produce phage structural components</a:t>
            </a:r>
          </a:p>
        </p:txBody>
      </p:sp>
      <p:sp>
        <p:nvSpPr>
          <p:cNvPr id="329739" name="Text Box 13"/>
          <p:cNvSpPr txBox="1">
            <a:spLocks noChangeArrowheads="1"/>
          </p:cNvSpPr>
          <p:nvPr/>
        </p:nvSpPr>
        <p:spPr bwMode="auto">
          <a:xfrm>
            <a:off x="179388" y="5157788"/>
            <a:ext cx="273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Late replication: early maturation</a:t>
            </a:r>
          </a:p>
          <a:p>
            <a:pPr eaLnBrk="1" hangingPunct="1"/>
            <a:r>
              <a:rPr lang="fr-FR" sz="1200" b="1"/>
              <a:t>Phage parts continue to be produced and begin to</a:t>
            </a:r>
          </a:p>
          <a:p>
            <a:pPr eaLnBrk="1" hangingPunct="1"/>
            <a:r>
              <a:rPr lang="fr-FR" sz="1200" b="1"/>
              <a:t>assemble</a:t>
            </a:r>
            <a:r>
              <a:rPr lang="fr-FR" b="1"/>
              <a:t>.</a:t>
            </a:r>
          </a:p>
        </p:txBody>
      </p:sp>
      <p:sp>
        <p:nvSpPr>
          <p:cNvPr id="329740" name="Text Box 14"/>
          <p:cNvSpPr txBox="1">
            <a:spLocks noChangeArrowheads="1"/>
          </p:cNvSpPr>
          <p:nvPr/>
        </p:nvSpPr>
        <p:spPr bwMode="auto">
          <a:xfrm>
            <a:off x="3203575" y="5229225"/>
            <a:ext cx="252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Maturation:</a:t>
            </a:r>
          </a:p>
          <a:p>
            <a:pPr eaLnBrk="1" hangingPunct="1"/>
            <a:r>
              <a:rPr lang="fr-FR" sz="1200" b="1"/>
              <a:t>The phage parts assemble producing intact bacteriophage</a:t>
            </a:r>
          </a:p>
        </p:txBody>
      </p:sp>
      <p:sp>
        <p:nvSpPr>
          <p:cNvPr id="329741" name="Text Box 15"/>
          <p:cNvSpPr txBox="1">
            <a:spLocks noChangeArrowheads="1"/>
          </p:cNvSpPr>
          <p:nvPr/>
        </p:nvSpPr>
        <p:spPr bwMode="auto">
          <a:xfrm>
            <a:off x="5940425" y="5157788"/>
            <a:ext cx="3024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200" b="1"/>
              <a:t>Release:</a:t>
            </a:r>
          </a:p>
          <a:p>
            <a:pPr eaLnBrk="1" hangingPunct="1"/>
            <a:r>
              <a:rPr lang="fr-FR" sz="1200" b="1"/>
              <a:t>Phage-coded lysozyme breaks down the bacterium’s cell wall causing lysis. The bacteriophages are released.</a:t>
            </a:r>
          </a:p>
        </p:txBody>
      </p:sp>
    </p:spTree>
    <p:extLst>
      <p:ext uri="{BB962C8B-B14F-4D97-AF65-F5344CB8AC3E}">
        <p14:creationId xmlns:p14="http://schemas.microsoft.com/office/powerpoint/2010/main" val="67438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Image 9"/>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971550" y="249238"/>
            <a:ext cx="6913563"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268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10;Fig_9.15b.jpg                                                  00011F89Macintosh HD                   ABA78158:"/>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1476375" y="692150"/>
            <a:ext cx="6264275"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76600" y="260350"/>
            <a:ext cx="3063875" cy="400050"/>
          </a:xfrm>
          <a:prstGeom prst="rect">
            <a:avLst/>
          </a:prstGeom>
        </p:spPr>
        <p:txBody>
          <a:bodyPr wrap="none">
            <a:spAutoFit/>
          </a:bodyPr>
          <a:lstStyle/>
          <a:p>
            <a:pPr fontAlgn="auto">
              <a:spcBef>
                <a:spcPts val="0"/>
              </a:spcBef>
              <a:spcAft>
                <a:spcPts val="0"/>
              </a:spcAft>
              <a:defRPr/>
            </a:pPr>
            <a:r>
              <a:rPr lang="fr-FR" sz="2000" dirty="0">
                <a:solidFill>
                  <a:srgbClr val="002060"/>
                </a:solidFill>
                <a:effectLst>
                  <a:outerShdw blurRad="38100" dist="38100" dir="2700000" algn="tl">
                    <a:srgbClr val="000000"/>
                  </a:outerShdw>
                </a:effectLst>
                <a:latin typeface="Helvetica" charset="0"/>
                <a:cs typeface="+mn-cs"/>
              </a:rPr>
              <a:t>Multiplication des phages</a:t>
            </a:r>
          </a:p>
        </p:txBody>
      </p:sp>
      <p:pic>
        <p:nvPicPr>
          <p:cNvPr id="2" name="DIAPO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51919" y="1268760"/>
            <a:ext cx="609600" cy="609600"/>
          </a:xfrm>
          <a:prstGeom prst="rect">
            <a:avLst/>
          </a:prstGeom>
        </p:spPr>
      </p:pic>
    </p:spTree>
    <p:extLst>
      <p:ext uri="{BB962C8B-B14F-4D97-AF65-F5344CB8AC3E}">
        <p14:creationId xmlns:p14="http://schemas.microsoft.com/office/powerpoint/2010/main" val="4003437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7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
          <p:cNvSpPr>
            <a:spLocks noChangeArrowheads="1"/>
          </p:cNvSpPr>
          <p:nvPr/>
        </p:nvSpPr>
        <p:spPr bwMode="auto">
          <a:xfrm>
            <a:off x="0" y="774700"/>
            <a:ext cx="9144000" cy="5616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2000" b="1" dirty="0">
                <a:solidFill>
                  <a:srgbClr val="303030"/>
                </a:solidFill>
                <a:latin typeface="Helvetica" pitchFamily="34" charset="0"/>
              </a:rPr>
              <a:t>VIRUS VIRULENT OU TEMPERE?</a:t>
            </a:r>
          </a:p>
          <a:p>
            <a:endParaRPr lang="fr-FR" sz="2000" b="1" dirty="0">
              <a:solidFill>
                <a:srgbClr val="303030"/>
              </a:solidFill>
              <a:latin typeface="Helvetica" pitchFamily="34" charset="0"/>
            </a:endParaRPr>
          </a:p>
          <a:p>
            <a:endParaRPr lang="fr-FR" sz="2000" b="1" dirty="0">
              <a:solidFill>
                <a:srgbClr val="303030"/>
              </a:solidFill>
              <a:latin typeface="Helvetica" pitchFamily="34" charset="0"/>
            </a:endParaRPr>
          </a:p>
          <a:p>
            <a:endParaRPr lang="fr-FR" sz="2000" b="1" dirty="0">
              <a:solidFill>
                <a:srgbClr val="303030"/>
              </a:solidFill>
              <a:latin typeface="Helvetica" pitchFamily="34" charset="0"/>
            </a:endParaRPr>
          </a:p>
          <a:p>
            <a:r>
              <a:rPr lang="fr-FR" sz="2000" b="1" dirty="0" err="1">
                <a:solidFill>
                  <a:srgbClr val="303030"/>
                </a:solidFill>
                <a:latin typeface="Helvetica" pitchFamily="34" charset="0"/>
              </a:rPr>
              <a:t>Prokaryotic</a:t>
            </a:r>
            <a:r>
              <a:rPr lang="fr-FR" sz="2000" b="1" dirty="0">
                <a:solidFill>
                  <a:srgbClr val="303030"/>
                </a:solidFill>
                <a:latin typeface="Helvetica" pitchFamily="34" charset="0"/>
              </a:rPr>
              <a:t> </a:t>
            </a:r>
            <a:r>
              <a:rPr lang="fr-FR" sz="2000" b="1" dirty="0" err="1">
                <a:solidFill>
                  <a:srgbClr val="303030"/>
                </a:solidFill>
                <a:latin typeface="Helvetica" pitchFamily="34" charset="0"/>
              </a:rPr>
              <a:t>viruses</a:t>
            </a:r>
            <a:r>
              <a:rPr lang="fr-FR" sz="2000" b="1" dirty="0">
                <a:solidFill>
                  <a:srgbClr val="303030"/>
                </a:solidFill>
                <a:latin typeface="Helvetica" pitchFamily="34" charset="0"/>
              </a:rPr>
              <a:t> </a:t>
            </a:r>
            <a:r>
              <a:rPr lang="fr-FR" sz="2000" b="1" dirty="0" err="1">
                <a:solidFill>
                  <a:srgbClr val="303030"/>
                </a:solidFill>
                <a:latin typeface="Helvetica" pitchFamily="34" charset="0"/>
              </a:rPr>
              <a:t>which</a:t>
            </a:r>
            <a:r>
              <a:rPr lang="fr-FR" sz="2000" b="1" dirty="0">
                <a:solidFill>
                  <a:srgbClr val="303030"/>
                </a:solidFill>
                <a:latin typeface="Helvetica" pitchFamily="34" charset="0"/>
              </a:rPr>
              <a:t> display a latent phase are </a:t>
            </a:r>
            <a:r>
              <a:rPr lang="fr-FR" sz="2000" b="1" dirty="0" err="1">
                <a:solidFill>
                  <a:srgbClr val="303030"/>
                </a:solidFill>
                <a:latin typeface="Helvetica" pitchFamily="34" charset="0"/>
              </a:rPr>
              <a:t>called</a:t>
            </a:r>
            <a:r>
              <a:rPr lang="fr-FR" sz="2000" b="1" dirty="0">
                <a:solidFill>
                  <a:srgbClr val="303030"/>
                </a:solidFill>
                <a:latin typeface="Helvetica" pitchFamily="34" charset="0"/>
              </a:rPr>
              <a:t> “</a:t>
            </a:r>
            <a:r>
              <a:rPr lang="fr-FR" sz="2000" b="1" dirty="0" err="1">
                <a:solidFill>
                  <a:srgbClr val="303030"/>
                </a:solidFill>
                <a:latin typeface="Helvetica" pitchFamily="34" charset="0"/>
              </a:rPr>
              <a:t>temperate</a:t>
            </a:r>
            <a:r>
              <a:rPr lang="fr-FR" sz="2000" b="1" dirty="0">
                <a:solidFill>
                  <a:srgbClr val="303030"/>
                </a:solidFill>
                <a:latin typeface="Helvetica" pitchFamily="34" charset="0"/>
              </a:rPr>
              <a:t>”, or “</a:t>
            </a:r>
            <a:r>
              <a:rPr lang="fr-FR" sz="2000" b="1" dirty="0" err="1">
                <a:solidFill>
                  <a:srgbClr val="303030"/>
                </a:solidFill>
                <a:latin typeface="Helvetica" pitchFamily="34" charset="0"/>
              </a:rPr>
              <a:t>lysogenic</a:t>
            </a:r>
            <a:r>
              <a:rPr lang="fr-FR" sz="2000" b="1" dirty="0">
                <a:solidFill>
                  <a:srgbClr val="303030"/>
                </a:solidFill>
                <a:latin typeface="Helvetica" pitchFamily="34" charset="0"/>
              </a:rPr>
              <a:t>”. The </a:t>
            </a:r>
            <a:r>
              <a:rPr lang="fr-FR" sz="2000" b="1" dirty="0" err="1">
                <a:solidFill>
                  <a:srgbClr val="303030"/>
                </a:solidFill>
                <a:latin typeface="Helvetica" pitchFamily="34" charset="0"/>
              </a:rPr>
              <a:t>term</a:t>
            </a:r>
            <a:r>
              <a:rPr lang="fr-FR" sz="2000" b="1" dirty="0">
                <a:solidFill>
                  <a:srgbClr val="303030"/>
                </a:solidFill>
                <a:latin typeface="Helvetica" pitchFamily="34" charset="0"/>
              </a:rPr>
              <a:t> </a:t>
            </a:r>
            <a:r>
              <a:rPr lang="fr-FR" sz="2000" b="1" dirty="0" err="1">
                <a:solidFill>
                  <a:srgbClr val="303030"/>
                </a:solidFill>
                <a:latin typeface="Helvetica" pitchFamily="34" charset="0"/>
              </a:rPr>
              <a:t>lysogenic</a:t>
            </a:r>
            <a:r>
              <a:rPr lang="fr-FR" sz="2000" b="1" dirty="0">
                <a:solidFill>
                  <a:srgbClr val="303030"/>
                </a:solidFill>
                <a:latin typeface="Helvetica" pitchFamily="34" charset="0"/>
              </a:rPr>
              <a:t> </a:t>
            </a:r>
            <a:r>
              <a:rPr lang="fr-FR" sz="2000" b="1" dirty="0" err="1">
                <a:solidFill>
                  <a:srgbClr val="303030"/>
                </a:solidFill>
                <a:latin typeface="Helvetica" pitchFamily="34" charset="0"/>
              </a:rPr>
              <a:t>refers</a:t>
            </a:r>
            <a:r>
              <a:rPr lang="fr-FR" sz="2000" b="1" dirty="0">
                <a:solidFill>
                  <a:srgbClr val="303030"/>
                </a:solidFill>
                <a:latin typeface="Helvetica" pitchFamily="34" charset="0"/>
              </a:rPr>
              <a:t> to a host </a:t>
            </a:r>
            <a:r>
              <a:rPr lang="fr-FR" sz="2000" b="1" dirty="0" err="1">
                <a:solidFill>
                  <a:srgbClr val="303030"/>
                </a:solidFill>
                <a:latin typeface="Helvetica" pitchFamily="34" charset="0"/>
              </a:rPr>
              <a:t>phenotype</a:t>
            </a:r>
            <a:r>
              <a:rPr lang="fr-FR" sz="2000" b="1" dirty="0">
                <a:solidFill>
                  <a:srgbClr val="303030"/>
                </a:solidFill>
                <a:latin typeface="Helvetica" pitchFamily="34" charset="0"/>
              </a:rPr>
              <a:t>: the </a:t>
            </a:r>
            <a:r>
              <a:rPr lang="fr-FR" sz="2000" b="1" dirty="0" err="1">
                <a:solidFill>
                  <a:srgbClr val="303030"/>
                </a:solidFill>
                <a:latin typeface="Helvetica" pitchFamily="34" charset="0"/>
              </a:rPr>
              <a:t>bacteria</a:t>
            </a:r>
            <a:r>
              <a:rPr lang="fr-FR" sz="2000" b="1" dirty="0">
                <a:solidFill>
                  <a:srgbClr val="303030"/>
                </a:solidFill>
                <a:latin typeface="Helvetica" pitchFamily="34" charset="0"/>
              </a:rPr>
              <a:t> </a:t>
            </a:r>
            <a:r>
              <a:rPr lang="fr-FR" sz="2000" b="1" dirty="0" err="1">
                <a:solidFill>
                  <a:srgbClr val="303030"/>
                </a:solidFill>
                <a:latin typeface="Helvetica" pitchFamily="34" charset="0"/>
              </a:rPr>
              <a:t>can</a:t>
            </a:r>
            <a:r>
              <a:rPr lang="fr-FR" sz="2000" b="1" dirty="0">
                <a:solidFill>
                  <a:srgbClr val="303030"/>
                </a:solidFill>
                <a:latin typeface="Helvetica" pitchFamily="34" charset="0"/>
              </a:rPr>
              <a:t> </a:t>
            </a:r>
            <a:r>
              <a:rPr lang="fr-FR" sz="2000" b="1" dirty="0" err="1">
                <a:solidFill>
                  <a:srgbClr val="303030"/>
                </a:solidFill>
                <a:latin typeface="Helvetica" pitchFamily="34" charset="0"/>
              </a:rPr>
              <a:t>be</a:t>
            </a:r>
            <a:r>
              <a:rPr lang="fr-FR" sz="2000" b="1" dirty="0">
                <a:solidFill>
                  <a:srgbClr val="303030"/>
                </a:solidFill>
                <a:latin typeface="Helvetica" pitchFamily="34" charset="0"/>
              </a:rPr>
              <a:t> </a:t>
            </a:r>
            <a:r>
              <a:rPr lang="fr-FR" sz="2000" b="1" dirty="0" err="1">
                <a:solidFill>
                  <a:srgbClr val="303030"/>
                </a:solidFill>
                <a:latin typeface="Helvetica" pitchFamily="34" charset="0"/>
              </a:rPr>
              <a:t>spontaneously</a:t>
            </a:r>
            <a:r>
              <a:rPr lang="fr-FR" sz="2000" b="1" dirty="0">
                <a:solidFill>
                  <a:srgbClr val="303030"/>
                </a:solidFill>
                <a:latin typeface="Helvetica" pitchFamily="34" charset="0"/>
              </a:rPr>
              <a:t> </a:t>
            </a:r>
            <a:r>
              <a:rPr lang="fr-FR" sz="2000" b="1" dirty="0" err="1">
                <a:solidFill>
                  <a:srgbClr val="303030"/>
                </a:solidFill>
                <a:latin typeface="Helvetica" pitchFamily="34" charset="0"/>
              </a:rPr>
              <a:t>lysed</a:t>
            </a:r>
            <a:r>
              <a:rPr lang="fr-FR" sz="2000" b="1" dirty="0">
                <a:solidFill>
                  <a:srgbClr val="303030"/>
                </a:solidFill>
                <a:latin typeface="Helvetica" pitchFamily="34" charset="0"/>
              </a:rPr>
              <a:t> by the latent phage. </a:t>
            </a:r>
            <a:r>
              <a:rPr lang="fr-FR" sz="1200" b="1" dirty="0"/>
              <a:t/>
            </a:r>
            <a:br>
              <a:rPr lang="fr-FR" sz="1200" b="1" dirty="0"/>
            </a:br>
            <a:endParaRPr lang="fr-FR" sz="1200" b="1" dirty="0"/>
          </a:p>
          <a:p>
            <a:r>
              <a:rPr lang="fr-FR" sz="2000" b="1" dirty="0" err="1">
                <a:solidFill>
                  <a:srgbClr val="303030"/>
                </a:solidFill>
                <a:latin typeface="Helvetica" pitchFamily="34" charset="0"/>
              </a:rPr>
              <a:t>Bacteria</a:t>
            </a:r>
            <a:r>
              <a:rPr lang="fr-FR" sz="2000" b="1" dirty="0">
                <a:solidFill>
                  <a:srgbClr val="303030"/>
                </a:solidFill>
                <a:latin typeface="Helvetica" pitchFamily="34" charset="0"/>
              </a:rPr>
              <a:t> </a:t>
            </a:r>
            <a:r>
              <a:rPr lang="fr-FR" sz="2000" b="1" dirty="0" err="1">
                <a:solidFill>
                  <a:srgbClr val="303030"/>
                </a:solidFill>
                <a:latin typeface="Helvetica" pitchFamily="34" charset="0"/>
              </a:rPr>
              <a:t>such</a:t>
            </a:r>
            <a:r>
              <a:rPr lang="fr-FR" sz="2000" b="1" dirty="0">
                <a:solidFill>
                  <a:srgbClr val="303030"/>
                </a:solidFill>
                <a:latin typeface="Helvetica" pitchFamily="34" charset="0"/>
              </a:rPr>
              <a:t> as E. coli and Salmonella </a:t>
            </a:r>
            <a:r>
              <a:rPr lang="fr-FR" sz="2000" b="1" dirty="0" err="1">
                <a:solidFill>
                  <a:srgbClr val="303030"/>
                </a:solidFill>
                <a:latin typeface="Helvetica" pitchFamily="34" charset="0"/>
              </a:rPr>
              <a:t>contain</a:t>
            </a:r>
            <a:r>
              <a:rPr lang="fr-FR" sz="2000" b="1" dirty="0">
                <a:solidFill>
                  <a:srgbClr val="303030"/>
                </a:solidFill>
                <a:latin typeface="Helvetica" pitchFamily="34" charset="0"/>
              </a:rPr>
              <a:t> multiple </a:t>
            </a:r>
            <a:r>
              <a:rPr lang="fr-FR" sz="2000" b="1" dirty="0" err="1">
                <a:solidFill>
                  <a:srgbClr val="303030"/>
                </a:solidFill>
                <a:latin typeface="Helvetica" pitchFamily="34" charset="0"/>
              </a:rPr>
              <a:t>resident</a:t>
            </a:r>
            <a:r>
              <a:rPr lang="fr-FR" sz="2000" b="1" dirty="0">
                <a:solidFill>
                  <a:srgbClr val="303030"/>
                </a:solidFill>
                <a:latin typeface="Helvetica" pitchFamily="34" charset="0"/>
              </a:rPr>
              <a:t> </a:t>
            </a:r>
            <a:r>
              <a:rPr lang="fr-FR" sz="2000" b="1" dirty="0" err="1">
                <a:solidFill>
                  <a:srgbClr val="303030"/>
                </a:solidFill>
                <a:latin typeface="Helvetica" pitchFamily="34" charset="0"/>
              </a:rPr>
              <a:t>proviruses</a:t>
            </a:r>
            <a:r>
              <a:rPr lang="fr-FR" sz="2000" b="1" dirty="0">
                <a:solidFill>
                  <a:srgbClr val="303030"/>
                </a:solidFill>
                <a:latin typeface="Helvetica" pitchFamily="34" charset="0"/>
              </a:rPr>
              <a:t> </a:t>
            </a:r>
            <a:r>
              <a:rPr lang="fr-FR" sz="2000" b="1" dirty="0" err="1">
                <a:solidFill>
                  <a:srgbClr val="303030"/>
                </a:solidFill>
                <a:latin typeface="Helvetica" pitchFamily="34" charset="0"/>
              </a:rPr>
              <a:t>whose</a:t>
            </a:r>
            <a:r>
              <a:rPr lang="fr-FR" sz="2000" b="1" dirty="0">
                <a:solidFill>
                  <a:srgbClr val="303030"/>
                </a:solidFill>
                <a:latin typeface="Helvetica" pitchFamily="34" charset="0"/>
              </a:rPr>
              <a:t> </a:t>
            </a:r>
            <a:r>
              <a:rPr lang="fr-FR" sz="2000" b="1" dirty="0" err="1">
                <a:solidFill>
                  <a:srgbClr val="303030"/>
                </a:solidFill>
                <a:latin typeface="Helvetica" pitchFamily="34" charset="0"/>
              </a:rPr>
              <a:t>variability</a:t>
            </a:r>
            <a:r>
              <a:rPr lang="fr-FR" sz="2000" b="1" dirty="0">
                <a:solidFill>
                  <a:srgbClr val="303030"/>
                </a:solidFill>
                <a:latin typeface="Helvetica" pitchFamily="34" charset="0"/>
              </a:rPr>
              <a:t> in </a:t>
            </a:r>
            <a:r>
              <a:rPr lang="fr-FR" sz="2000" b="1" dirty="0" err="1">
                <a:solidFill>
                  <a:srgbClr val="303030"/>
                </a:solidFill>
                <a:latin typeface="Helvetica" pitchFamily="34" charset="0"/>
              </a:rPr>
              <a:t>number</a:t>
            </a:r>
            <a:r>
              <a:rPr lang="fr-FR" sz="2000" b="1" dirty="0">
                <a:solidFill>
                  <a:srgbClr val="303030"/>
                </a:solidFill>
                <a:latin typeface="Helvetica" pitchFamily="34" charset="0"/>
              </a:rPr>
              <a:t> and type </a:t>
            </a:r>
            <a:r>
              <a:rPr lang="fr-FR" sz="2000" b="1" dirty="0" err="1">
                <a:solidFill>
                  <a:srgbClr val="303030"/>
                </a:solidFill>
                <a:latin typeface="Helvetica" pitchFamily="34" charset="0"/>
              </a:rPr>
              <a:t>constitutes</a:t>
            </a:r>
            <a:r>
              <a:rPr lang="fr-FR" sz="2000" b="1" dirty="0">
                <a:solidFill>
                  <a:srgbClr val="303030"/>
                </a:solidFill>
                <a:latin typeface="Helvetica" pitchFamily="34" charset="0"/>
              </a:rPr>
              <a:t> a major source of </a:t>
            </a:r>
            <a:r>
              <a:rPr lang="fr-FR" sz="2000" b="1" dirty="0" err="1">
                <a:solidFill>
                  <a:srgbClr val="303030"/>
                </a:solidFill>
                <a:latin typeface="Helvetica" pitchFamily="34" charset="0"/>
              </a:rPr>
              <a:t>diversity</a:t>
            </a:r>
            <a:r>
              <a:rPr lang="fr-FR" sz="2000" b="1" dirty="0">
                <a:solidFill>
                  <a:srgbClr val="303030"/>
                </a:solidFill>
                <a:latin typeface="Helvetica" pitchFamily="34" charset="0"/>
              </a:rPr>
              <a:t> </a:t>
            </a:r>
            <a:r>
              <a:rPr lang="fr-FR" sz="2000" b="1" dirty="0" err="1">
                <a:solidFill>
                  <a:srgbClr val="303030"/>
                </a:solidFill>
                <a:latin typeface="Helvetica" pitchFamily="34" charset="0"/>
              </a:rPr>
              <a:t>between</a:t>
            </a:r>
            <a:r>
              <a:rPr lang="fr-FR" sz="2000" b="1" dirty="0">
                <a:solidFill>
                  <a:srgbClr val="303030"/>
                </a:solidFill>
                <a:latin typeface="Helvetica" pitchFamily="34" charset="0"/>
              </a:rPr>
              <a:t> </a:t>
            </a:r>
            <a:r>
              <a:rPr lang="fr-FR" sz="2000" b="1" dirty="0" err="1">
                <a:solidFill>
                  <a:srgbClr val="303030"/>
                </a:solidFill>
                <a:latin typeface="Helvetica" pitchFamily="34" charset="0"/>
              </a:rPr>
              <a:t>strains</a:t>
            </a:r>
            <a:r>
              <a:rPr lang="fr-FR" sz="2000" b="1" dirty="0">
                <a:solidFill>
                  <a:srgbClr val="303030"/>
                </a:solidFill>
                <a:latin typeface="Helvetica" pitchFamily="34" charset="0"/>
              </a:rPr>
              <a:t> </a:t>
            </a:r>
            <a:r>
              <a:rPr lang="fr-FR" sz="2000" b="1" dirty="0">
                <a:solidFill>
                  <a:srgbClr val="6666FF"/>
                </a:solidFill>
                <a:latin typeface="Helvetica" pitchFamily="34" charset="0"/>
              </a:rPr>
              <a:t>.</a:t>
            </a:r>
          </a:p>
          <a:p>
            <a:endParaRPr lang="fr-FR" sz="2000" b="1" dirty="0">
              <a:solidFill>
                <a:srgbClr val="303030"/>
              </a:solidFill>
              <a:latin typeface="Helvetica" pitchFamily="34" charset="0"/>
            </a:endParaRPr>
          </a:p>
          <a:p>
            <a:r>
              <a:rPr lang="fr-FR" sz="2000" b="1" dirty="0" err="1">
                <a:solidFill>
                  <a:srgbClr val="303030"/>
                </a:solidFill>
                <a:latin typeface="Helvetica" pitchFamily="34" charset="0"/>
              </a:rPr>
              <a:t>Prokaryotic</a:t>
            </a:r>
            <a:r>
              <a:rPr lang="fr-FR" sz="2000" b="1" dirty="0">
                <a:solidFill>
                  <a:srgbClr val="303030"/>
                </a:solidFill>
                <a:latin typeface="Helvetica" pitchFamily="34" charset="0"/>
              </a:rPr>
              <a:t> </a:t>
            </a:r>
            <a:r>
              <a:rPr lang="fr-FR" sz="2000" b="1" dirty="0" err="1">
                <a:solidFill>
                  <a:srgbClr val="303030"/>
                </a:solidFill>
                <a:latin typeface="Helvetica" pitchFamily="34" charset="0"/>
              </a:rPr>
              <a:t>proviruses</a:t>
            </a:r>
            <a:r>
              <a:rPr lang="fr-FR" sz="2000" b="1" dirty="0">
                <a:solidFill>
                  <a:srgbClr val="303030"/>
                </a:solidFill>
                <a:latin typeface="Helvetica" pitchFamily="34" charset="0"/>
              </a:rPr>
              <a:t> </a:t>
            </a:r>
            <a:r>
              <a:rPr lang="fr-FR" sz="2000" b="1" dirty="0" err="1">
                <a:solidFill>
                  <a:srgbClr val="303030"/>
                </a:solidFill>
                <a:latin typeface="Helvetica" pitchFamily="34" charset="0"/>
              </a:rPr>
              <a:t>usually</a:t>
            </a:r>
            <a:r>
              <a:rPr lang="fr-FR" sz="2000" b="1" dirty="0">
                <a:solidFill>
                  <a:srgbClr val="303030"/>
                </a:solidFill>
                <a:latin typeface="Helvetica" pitchFamily="34" charset="0"/>
              </a:rPr>
              <a:t> carry cargo </a:t>
            </a:r>
            <a:r>
              <a:rPr lang="fr-FR" sz="2000" b="1" dirty="0" err="1">
                <a:solidFill>
                  <a:srgbClr val="303030"/>
                </a:solidFill>
                <a:latin typeface="Helvetica" pitchFamily="34" charset="0"/>
              </a:rPr>
              <a:t>genes</a:t>
            </a:r>
            <a:r>
              <a:rPr lang="fr-FR" sz="2000" b="1" dirty="0">
                <a:solidFill>
                  <a:srgbClr val="303030"/>
                </a:solidFill>
                <a:latin typeface="Helvetica" pitchFamily="34" charset="0"/>
              </a:rPr>
              <a:t> </a:t>
            </a:r>
            <a:r>
              <a:rPr lang="fr-FR" sz="2000" b="1" dirty="0" err="1">
                <a:solidFill>
                  <a:srgbClr val="303030"/>
                </a:solidFill>
                <a:latin typeface="Helvetica" pitchFamily="34" charset="0"/>
              </a:rPr>
              <a:t>encoding</a:t>
            </a:r>
            <a:r>
              <a:rPr lang="fr-FR" sz="2000" b="1" dirty="0">
                <a:solidFill>
                  <a:srgbClr val="303030"/>
                </a:solidFill>
                <a:latin typeface="Helvetica" pitchFamily="34" charset="0"/>
              </a:rPr>
              <a:t> traits adaptive to the host, </a:t>
            </a:r>
            <a:r>
              <a:rPr lang="fr-FR" sz="2000" b="1" dirty="0" err="1">
                <a:solidFill>
                  <a:srgbClr val="303030"/>
                </a:solidFill>
                <a:latin typeface="Helvetica" pitchFamily="34" charset="0"/>
              </a:rPr>
              <a:t>among</a:t>
            </a:r>
            <a:r>
              <a:rPr lang="fr-FR" sz="2000" b="1" dirty="0">
                <a:solidFill>
                  <a:srgbClr val="303030"/>
                </a:solidFill>
                <a:latin typeface="Helvetica" pitchFamily="34" charset="0"/>
              </a:rPr>
              <a:t> </a:t>
            </a:r>
            <a:r>
              <a:rPr lang="fr-FR" sz="2000" b="1" dirty="0" err="1">
                <a:solidFill>
                  <a:srgbClr val="303030"/>
                </a:solidFill>
                <a:latin typeface="Helvetica" pitchFamily="34" charset="0"/>
              </a:rPr>
              <a:t>which</a:t>
            </a:r>
            <a:r>
              <a:rPr lang="fr-FR" sz="2000" b="1" dirty="0">
                <a:solidFill>
                  <a:srgbClr val="303030"/>
                </a:solidFill>
                <a:latin typeface="Helvetica" pitchFamily="34" charset="0"/>
              </a:rPr>
              <a:t> are </a:t>
            </a:r>
            <a:r>
              <a:rPr lang="fr-FR" sz="2000" b="1" dirty="0">
                <a:solidFill>
                  <a:srgbClr val="6666FF"/>
                </a:solidFill>
                <a:latin typeface="Helvetica" pitchFamily="34" charset="0"/>
                <a:hlinkClick r:id="rId4"/>
              </a:rPr>
              <a:t>virulence </a:t>
            </a:r>
            <a:r>
              <a:rPr lang="fr-FR" sz="2000" b="1" dirty="0" err="1">
                <a:solidFill>
                  <a:srgbClr val="6666FF"/>
                </a:solidFill>
                <a:latin typeface="Helvetica" pitchFamily="34" charset="0"/>
                <a:hlinkClick r:id="rId4"/>
              </a:rPr>
              <a:t>factors</a:t>
            </a:r>
            <a:r>
              <a:rPr lang="fr-FR" sz="2000" b="1" dirty="0">
                <a:solidFill>
                  <a:srgbClr val="303030"/>
                </a:solidFill>
                <a:latin typeface="Helvetica" pitchFamily="34" charset="0"/>
              </a:rPr>
              <a:t> </a:t>
            </a:r>
            <a:r>
              <a:rPr lang="fr-FR" sz="2000" b="1" dirty="0" err="1">
                <a:solidFill>
                  <a:srgbClr val="303030"/>
                </a:solidFill>
                <a:latin typeface="Helvetica" pitchFamily="34" charset="0"/>
              </a:rPr>
              <a:t>found</a:t>
            </a:r>
            <a:r>
              <a:rPr lang="fr-FR" sz="2000" b="1" dirty="0">
                <a:solidFill>
                  <a:srgbClr val="303030"/>
                </a:solidFill>
                <a:latin typeface="Helvetica" pitchFamily="34" charset="0"/>
              </a:rPr>
              <a:t> in </a:t>
            </a:r>
            <a:r>
              <a:rPr lang="fr-FR" sz="2000" b="1" dirty="0" err="1">
                <a:solidFill>
                  <a:srgbClr val="303030"/>
                </a:solidFill>
                <a:latin typeface="Helvetica" pitchFamily="34" charset="0"/>
              </a:rPr>
              <a:t>many</a:t>
            </a:r>
            <a:r>
              <a:rPr lang="fr-FR" sz="2000" b="1" dirty="0">
                <a:solidFill>
                  <a:srgbClr val="303030"/>
                </a:solidFill>
                <a:latin typeface="Helvetica" pitchFamily="34" charset="0"/>
              </a:rPr>
              <a:t> </a:t>
            </a:r>
            <a:r>
              <a:rPr lang="fr-FR" sz="2000" b="1" dirty="0" err="1">
                <a:solidFill>
                  <a:srgbClr val="303030"/>
                </a:solidFill>
                <a:latin typeface="Helvetica" pitchFamily="34" charset="0"/>
              </a:rPr>
              <a:t>bacterial</a:t>
            </a:r>
            <a:r>
              <a:rPr lang="fr-FR" sz="2000" b="1" dirty="0">
                <a:solidFill>
                  <a:srgbClr val="303030"/>
                </a:solidFill>
                <a:latin typeface="Helvetica" pitchFamily="34" charset="0"/>
              </a:rPr>
              <a:t> </a:t>
            </a:r>
            <a:r>
              <a:rPr lang="fr-FR" sz="2000" b="1" dirty="0" err="1">
                <a:solidFill>
                  <a:srgbClr val="303030"/>
                </a:solidFill>
                <a:latin typeface="Helvetica" pitchFamily="34" charset="0"/>
              </a:rPr>
              <a:t>pathogens</a:t>
            </a:r>
            <a:r>
              <a:rPr lang="fr-FR" dirty="0">
                <a:solidFill>
                  <a:srgbClr val="303030"/>
                </a:solidFill>
                <a:latin typeface="Helvetica" pitchFamily="34" charset="0"/>
              </a:rPr>
              <a:t>.</a:t>
            </a:r>
          </a:p>
          <a:p>
            <a:endParaRPr lang="fr-FR" sz="1100" dirty="0">
              <a:solidFill>
                <a:srgbClr val="303030"/>
              </a:solidFill>
              <a:latin typeface="Helvetica" pitchFamily="34" charset="0"/>
            </a:endParaRPr>
          </a:p>
          <a:p>
            <a:endParaRPr lang="fr-FR" sz="1100" dirty="0">
              <a:solidFill>
                <a:srgbClr val="303030"/>
              </a:solidFill>
              <a:latin typeface="Helvetica" pitchFamily="34" charset="0"/>
            </a:endParaRPr>
          </a:p>
          <a:p>
            <a:endParaRPr lang="fr-FR" sz="1100" dirty="0">
              <a:solidFill>
                <a:srgbClr val="303030"/>
              </a:solidFill>
              <a:latin typeface="Helvetica" pitchFamily="34" charset="0"/>
            </a:endParaRPr>
          </a:p>
          <a:p>
            <a:endParaRPr lang="fr-FR" sz="1100" dirty="0">
              <a:solidFill>
                <a:srgbClr val="303030"/>
              </a:solidFill>
              <a:latin typeface="Helvetica" pitchFamily="34" charset="0"/>
            </a:endParaRPr>
          </a:p>
          <a:p>
            <a:endParaRPr lang="fr-FR" sz="1100" dirty="0">
              <a:solidFill>
                <a:srgbClr val="303030"/>
              </a:solidFill>
              <a:latin typeface="Helvetica" pitchFamily="34" charset="0"/>
            </a:endParaRPr>
          </a:p>
          <a:p>
            <a:endParaRPr lang="fr-FR" sz="1200" b="1" dirty="0"/>
          </a:p>
        </p:txBody>
      </p:sp>
      <p:sp>
        <p:nvSpPr>
          <p:cNvPr id="340995" name="AutoShape 2" descr="https://viralzone.expasy.org/resources/Pubmed.gif">
            <a:hlinkClick r:id="rId5"/>
          </p:cNvPr>
          <p:cNvSpPr>
            <a:spLocks noChangeAspect="1" noChangeArrowheads="1"/>
          </p:cNvSpPr>
          <p:nvPr/>
        </p:nvSpPr>
        <p:spPr bwMode="auto">
          <a:xfrm>
            <a:off x="10533063"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pic>
        <p:nvPicPr>
          <p:cNvPr id="2" name="DIAPO 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76896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
          <p:cNvSpPr>
            <a:spLocks noChangeArrowheads="1"/>
          </p:cNvSpPr>
          <p:nvPr/>
        </p:nvSpPr>
        <p:spPr bwMode="auto">
          <a:xfrm>
            <a:off x="900113" y="196850"/>
            <a:ext cx="777557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VIRAL LATENCY  (LATENCE VIRALE)</a:t>
            </a:r>
          </a:p>
          <a:p>
            <a:endParaRPr lang="en-US" sz="2400" b="1">
              <a:latin typeface="Calibri" pitchFamily="34" charset="0"/>
            </a:endParaRPr>
          </a:p>
          <a:p>
            <a:r>
              <a:rPr lang="en-US" sz="2000" b="1">
                <a:latin typeface="Calibri" pitchFamily="34" charset="0"/>
              </a:rPr>
              <a:t>Viral latency is the ability of a virus to remain dormant within the host cell, sometimes establishing lifelong occult infection. Depending on the virus, the trigger of latency is highly variable but the host cell context is always determining. Latency can stop upon viral genome reactivation, often promoted by stress cellular signals.</a:t>
            </a:r>
          </a:p>
          <a:p>
            <a:endParaRPr lang="en-US" sz="2000" b="1">
              <a:latin typeface="Calibri" pitchFamily="34" charset="0"/>
            </a:endParaRPr>
          </a:p>
          <a:p>
            <a:r>
              <a:rPr lang="en-US" sz="2000" b="1">
                <a:latin typeface="Calibri" pitchFamily="34" charset="0"/>
              </a:rPr>
              <a:t>The viral genome can remain latent either as an episome or </a:t>
            </a:r>
            <a:r>
              <a:rPr lang="en-US" sz="2000" b="1">
                <a:latin typeface="Calibri" pitchFamily="34" charset="0"/>
                <a:hlinkClick r:id="rId4"/>
              </a:rPr>
              <a:t>integrated</a:t>
            </a:r>
            <a:r>
              <a:rPr lang="en-US" sz="2000" b="1">
                <a:latin typeface="Calibri" pitchFamily="34" charset="0"/>
              </a:rPr>
              <a:t> in the host chromosome. The latter allows replication of the viral genome during host cell division. Virus latency is generally maintained by a few viral genes that keep the viral genome silent and escape from host immune system.</a:t>
            </a:r>
          </a:p>
          <a:p>
            <a:endParaRPr lang="en-US" sz="2000" b="1">
              <a:latin typeface="Calibri" pitchFamily="34" charset="0"/>
            </a:endParaRPr>
          </a:p>
          <a:p>
            <a:r>
              <a:rPr lang="en-US" sz="2000" b="1">
                <a:latin typeface="Calibri" pitchFamily="34" charset="0"/>
              </a:rPr>
              <a:t>Eukaryotic viruses like some Herpesviridae or Retroviridae are able to infect their host lifelong thanks to latency. This gives them an enormous advantage for disseminating in their host population: about 90% of human population would be infected with varicella-zoster virus.</a:t>
            </a:r>
          </a:p>
        </p:txBody>
      </p:sp>
      <p:pic>
        <p:nvPicPr>
          <p:cNvPr id="3" name="DIAPO 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41491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8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
          <p:cNvSpPr>
            <a:spLocks noChangeArrowheads="1"/>
          </p:cNvSpPr>
          <p:nvPr/>
        </p:nvSpPr>
        <p:spPr bwMode="auto">
          <a:xfrm>
            <a:off x="468313" y="692150"/>
            <a:ext cx="79914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b="1" dirty="0">
                <a:solidFill>
                  <a:srgbClr val="303030"/>
                </a:solidFill>
                <a:latin typeface="Verdana" pitchFamily="34" charset="0"/>
              </a:rPr>
              <a:t>LATENCE OU LYSE CELLULAIRE ?</a:t>
            </a:r>
          </a:p>
          <a:p>
            <a:pPr eaLnBrk="0" hangingPunct="0"/>
            <a:endParaRPr lang="fr-FR" b="1" dirty="0">
              <a:solidFill>
                <a:srgbClr val="303030"/>
              </a:solidFill>
              <a:latin typeface="Verdana" pitchFamily="34" charset="0"/>
            </a:endParaRPr>
          </a:p>
          <a:p>
            <a:pPr eaLnBrk="0" hangingPunct="0"/>
            <a:r>
              <a:rPr lang="fr-FR" b="1" dirty="0" err="1">
                <a:solidFill>
                  <a:srgbClr val="303030"/>
                </a:solidFill>
                <a:latin typeface="Verdana" pitchFamily="34" charset="0"/>
              </a:rPr>
              <a:t>Viruses</a:t>
            </a:r>
            <a:r>
              <a:rPr lang="fr-FR" b="1" dirty="0">
                <a:solidFill>
                  <a:srgbClr val="303030"/>
                </a:solidFill>
                <a:latin typeface="Verdana" pitchFamily="34" charset="0"/>
              </a:rPr>
              <a:t> </a:t>
            </a:r>
            <a:r>
              <a:rPr lang="fr-FR" b="1" dirty="0" err="1">
                <a:solidFill>
                  <a:srgbClr val="303030"/>
                </a:solidFill>
                <a:latin typeface="Verdana" pitchFamily="34" charset="0"/>
              </a:rPr>
              <a:t>that</a:t>
            </a:r>
            <a:r>
              <a:rPr lang="fr-FR" b="1" dirty="0">
                <a:solidFill>
                  <a:srgbClr val="303030"/>
                </a:solidFill>
                <a:latin typeface="Verdana" pitchFamily="34" charset="0"/>
              </a:rPr>
              <a:t> have the </a:t>
            </a:r>
            <a:r>
              <a:rPr lang="fr-FR" b="1" dirty="0" err="1">
                <a:solidFill>
                  <a:srgbClr val="303030"/>
                </a:solidFill>
                <a:latin typeface="Verdana" pitchFamily="34" charset="0"/>
              </a:rPr>
              <a:t>ability</a:t>
            </a:r>
            <a:r>
              <a:rPr lang="fr-FR" b="1" dirty="0">
                <a:solidFill>
                  <a:srgbClr val="303030"/>
                </a:solidFill>
                <a:latin typeface="Verdana" pitchFamily="34" charset="0"/>
              </a:rPr>
              <a:t> to lie latent </a:t>
            </a:r>
            <a:r>
              <a:rPr lang="fr-FR" b="1" dirty="0" err="1">
                <a:solidFill>
                  <a:srgbClr val="303030"/>
                </a:solidFill>
                <a:latin typeface="Verdana" pitchFamily="34" charset="0"/>
              </a:rPr>
              <a:t>within</a:t>
            </a:r>
            <a:r>
              <a:rPr lang="fr-FR" b="1" dirty="0">
                <a:solidFill>
                  <a:srgbClr val="303030"/>
                </a:solidFill>
                <a:latin typeface="Verdana" pitchFamily="34" charset="0"/>
              </a:rPr>
              <a:t> a </a:t>
            </a:r>
            <a:r>
              <a:rPr lang="fr-FR" b="1" dirty="0" err="1">
                <a:solidFill>
                  <a:srgbClr val="303030"/>
                </a:solidFill>
                <a:latin typeface="Verdana" pitchFamily="34" charset="0"/>
              </a:rPr>
              <a:t>cell</a:t>
            </a:r>
            <a:r>
              <a:rPr lang="fr-FR" b="1" dirty="0">
                <a:solidFill>
                  <a:srgbClr val="303030"/>
                </a:solidFill>
                <a:latin typeface="Verdana" pitchFamily="34" charset="0"/>
              </a:rPr>
              <a:t> have </a:t>
            </a:r>
            <a:r>
              <a:rPr lang="fr-FR" b="1" dirty="0" err="1">
                <a:solidFill>
                  <a:srgbClr val="303030"/>
                </a:solidFill>
                <a:latin typeface="Verdana" pitchFamily="34" charset="0"/>
              </a:rPr>
              <a:t>two</a:t>
            </a:r>
            <a:r>
              <a:rPr lang="fr-FR" b="1" dirty="0">
                <a:solidFill>
                  <a:srgbClr val="303030"/>
                </a:solidFill>
                <a:latin typeface="Verdana" pitchFamily="34" charset="0"/>
              </a:rPr>
              <a:t> options </a:t>
            </a:r>
            <a:r>
              <a:rPr lang="fr-FR" b="1" dirty="0" err="1">
                <a:solidFill>
                  <a:srgbClr val="303030"/>
                </a:solidFill>
                <a:latin typeface="Verdana" pitchFamily="34" charset="0"/>
              </a:rPr>
              <a:t>when</a:t>
            </a:r>
            <a:r>
              <a:rPr lang="fr-FR" b="1" dirty="0">
                <a:solidFill>
                  <a:srgbClr val="303030"/>
                </a:solidFill>
                <a:latin typeface="Verdana" pitchFamily="34" charset="0"/>
              </a:rPr>
              <a:t> </a:t>
            </a:r>
            <a:r>
              <a:rPr lang="fr-FR" b="1" dirty="0" err="1">
                <a:solidFill>
                  <a:srgbClr val="303030"/>
                </a:solidFill>
                <a:latin typeface="Verdana" pitchFamily="34" charset="0"/>
              </a:rPr>
              <a:t>infecting</a:t>
            </a:r>
            <a:r>
              <a:rPr lang="fr-FR" b="1" dirty="0">
                <a:solidFill>
                  <a:srgbClr val="303030"/>
                </a:solidFill>
                <a:latin typeface="Verdana" pitchFamily="34" charset="0"/>
              </a:rPr>
              <a:t> a </a:t>
            </a:r>
            <a:r>
              <a:rPr lang="fr-FR" b="1" dirty="0" err="1">
                <a:solidFill>
                  <a:srgbClr val="303030"/>
                </a:solidFill>
                <a:latin typeface="Verdana" pitchFamily="34" charset="0"/>
              </a:rPr>
              <a:t>cell</a:t>
            </a:r>
            <a:r>
              <a:rPr lang="fr-FR" b="1" dirty="0">
                <a:solidFill>
                  <a:srgbClr val="303030"/>
                </a:solidFill>
                <a:latin typeface="Verdana" pitchFamily="34" charset="0"/>
              </a:rPr>
              <a:t>: </a:t>
            </a:r>
            <a:r>
              <a:rPr lang="fr-FR" b="1" dirty="0" err="1">
                <a:solidFill>
                  <a:srgbClr val="303030"/>
                </a:solidFill>
                <a:latin typeface="Verdana" pitchFamily="34" charset="0"/>
              </a:rPr>
              <a:t>they</a:t>
            </a:r>
            <a:r>
              <a:rPr lang="fr-FR" b="1" dirty="0">
                <a:solidFill>
                  <a:srgbClr val="303030"/>
                </a:solidFill>
                <a:latin typeface="Verdana" pitchFamily="34" charset="0"/>
              </a:rPr>
              <a:t> </a:t>
            </a:r>
            <a:r>
              <a:rPr lang="fr-FR" b="1" dirty="0" err="1">
                <a:solidFill>
                  <a:srgbClr val="303030"/>
                </a:solidFill>
                <a:latin typeface="Verdana" pitchFamily="34" charset="0"/>
              </a:rPr>
              <a:t>can</a:t>
            </a:r>
            <a:r>
              <a:rPr lang="fr-FR" b="1" dirty="0">
                <a:solidFill>
                  <a:srgbClr val="303030"/>
                </a:solidFill>
                <a:latin typeface="Verdana" pitchFamily="34" charset="0"/>
              </a:rPr>
              <a:t> </a:t>
            </a:r>
            <a:r>
              <a:rPr lang="fr-FR" b="1" dirty="0" err="1">
                <a:solidFill>
                  <a:srgbClr val="303030"/>
                </a:solidFill>
                <a:latin typeface="Verdana" pitchFamily="34" charset="0"/>
              </a:rPr>
              <a:t>either</a:t>
            </a:r>
            <a:r>
              <a:rPr lang="fr-FR" b="1" dirty="0">
                <a:solidFill>
                  <a:srgbClr val="303030"/>
                </a:solidFill>
                <a:latin typeface="Verdana" pitchFamily="34" charset="0"/>
              </a:rPr>
              <a:t> enter the </a:t>
            </a:r>
            <a:r>
              <a:rPr lang="fr-FR" b="1" dirty="0" err="1">
                <a:solidFill>
                  <a:srgbClr val="6666FF"/>
                </a:solidFill>
                <a:latin typeface="Verdana" pitchFamily="34" charset="0"/>
                <a:hlinkClick r:id="rId4"/>
              </a:rPr>
              <a:t>latency</a:t>
            </a:r>
            <a:r>
              <a:rPr lang="fr-FR" b="1" dirty="0">
                <a:solidFill>
                  <a:srgbClr val="303030"/>
                </a:solidFill>
                <a:latin typeface="Verdana" pitchFamily="34" charset="0"/>
              </a:rPr>
              <a:t> or the </a:t>
            </a:r>
            <a:r>
              <a:rPr lang="fr-FR" b="1" dirty="0" err="1">
                <a:solidFill>
                  <a:srgbClr val="303030"/>
                </a:solidFill>
                <a:latin typeface="Verdana" pitchFamily="34" charset="0"/>
              </a:rPr>
              <a:t>lytic</a:t>
            </a:r>
            <a:r>
              <a:rPr lang="fr-FR" b="1" dirty="0">
                <a:solidFill>
                  <a:srgbClr val="303030"/>
                </a:solidFill>
                <a:latin typeface="Verdana" pitchFamily="34" charset="0"/>
              </a:rPr>
              <a:t> </a:t>
            </a:r>
            <a:r>
              <a:rPr lang="fr-FR" b="1" dirty="0" err="1">
                <a:solidFill>
                  <a:srgbClr val="303030"/>
                </a:solidFill>
                <a:latin typeface="Verdana" pitchFamily="34" charset="0"/>
              </a:rPr>
              <a:t>pathway</a:t>
            </a:r>
            <a:r>
              <a:rPr lang="fr-FR" b="1" dirty="0">
                <a:solidFill>
                  <a:srgbClr val="303030"/>
                </a:solidFill>
                <a:latin typeface="Verdana" pitchFamily="34" charset="0"/>
              </a:rPr>
              <a:t>. </a:t>
            </a:r>
          </a:p>
          <a:p>
            <a:pPr eaLnBrk="0" hangingPunct="0"/>
            <a:endParaRPr lang="fr-FR" b="1" dirty="0">
              <a:solidFill>
                <a:srgbClr val="303030"/>
              </a:solidFill>
              <a:latin typeface="Verdana" pitchFamily="34" charset="0"/>
            </a:endParaRPr>
          </a:p>
          <a:p>
            <a:pPr eaLnBrk="0" hangingPunct="0"/>
            <a:r>
              <a:rPr lang="fr-FR" b="1" dirty="0">
                <a:solidFill>
                  <a:srgbClr val="303030"/>
                </a:solidFill>
                <a:latin typeface="Verdana" pitchFamily="34" charset="0"/>
              </a:rPr>
              <a:t>The </a:t>
            </a:r>
            <a:r>
              <a:rPr lang="fr-FR" b="1" dirty="0" err="1">
                <a:solidFill>
                  <a:srgbClr val="303030"/>
                </a:solidFill>
                <a:latin typeface="Verdana" pitchFamily="34" charset="0"/>
              </a:rPr>
              <a:t>decision</a:t>
            </a:r>
            <a:r>
              <a:rPr lang="fr-FR" b="1" dirty="0">
                <a:solidFill>
                  <a:srgbClr val="303030"/>
                </a:solidFill>
                <a:latin typeface="Verdana" pitchFamily="34" charset="0"/>
              </a:rPr>
              <a:t> </a:t>
            </a:r>
            <a:r>
              <a:rPr lang="fr-FR" b="1" dirty="0" err="1">
                <a:solidFill>
                  <a:srgbClr val="303030"/>
                </a:solidFill>
                <a:latin typeface="Verdana" pitchFamily="34" charset="0"/>
              </a:rPr>
              <a:t>between</a:t>
            </a:r>
            <a:r>
              <a:rPr lang="fr-FR" b="1" dirty="0">
                <a:solidFill>
                  <a:srgbClr val="303030"/>
                </a:solidFill>
                <a:latin typeface="Verdana" pitchFamily="34" charset="0"/>
              </a:rPr>
              <a:t> </a:t>
            </a:r>
            <a:r>
              <a:rPr lang="fr-FR" b="1" dirty="0" err="1">
                <a:solidFill>
                  <a:srgbClr val="303030"/>
                </a:solidFill>
                <a:latin typeface="Verdana" pitchFamily="34" charset="0"/>
              </a:rPr>
              <a:t>lytic</a:t>
            </a:r>
            <a:r>
              <a:rPr lang="fr-FR" b="1" dirty="0">
                <a:solidFill>
                  <a:srgbClr val="303030"/>
                </a:solidFill>
                <a:latin typeface="Verdana" pitchFamily="34" charset="0"/>
              </a:rPr>
              <a:t> and latent </a:t>
            </a:r>
            <a:r>
              <a:rPr lang="fr-FR" b="1" dirty="0" err="1">
                <a:solidFill>
                  <a:srgbClr val="303030"/>
                </a:solidFill>
                <a:latin typeface="Verdana" pitchFamily="34" charset="0"/>
              </a:rPr>
              <a:t>pathways</a:t>
            </a:r>
            <a:r>
              <a:rPr lang="fr-FR" b="1" dirty="0">
                <a:solidFill>
                  <a:srgbClr val="303030"/>
                </a:solidFill>
                <a:latin typeface="Verdana" pitchFamily="34" charset="0"/>
              </a:rPr>
              <a:t> </a:t>
            </a:r>
            <a:r>
              <a:rPr lang="fr-FR" b="1" dirty="0" err="1">
                <a:solidFill>
                  <a:srgbClr val="303030"/>
                </a:solidFill>
                <a:latin typeface="Verdana" pitchFamily="34" charset="0"/>
              </a:rPr>
              <a:t>is</a:t>
            </a:r>
            <a:r>
              <a:rPr lang="fr-FR" b="1" dirty="0">
                <a:solidFill>
                  <a:srgbClr val="303030"/>
                </a:solidFill>
                <a:latin typeface="Verdana" pitchFamily="34" charset="0"/>
              </a:rPr>
              <a:t> </a:t>
            </a:r>
            <a:r>
              <a:rPr lang="fr-FR" b="1" dirty="0" err="1">
                <a:solidFill>
                  <a:srgbClr val="303030"/>
                </a:solidFill>
                <a:latin typeface="Verdana" pitchFamily="34" charset="0"/>
              </a:rPr>
              <a:t>regulated</a:t>
            </a:r>
            <a:r>
              <a:rPr lang="fr-FR" b="1" dirty="0">
                <a:solidFill>
                  <a:srgbClr val="303030"/>
                </a:solidFill>
                <a:latin typeface="Verdana" pitchFamily="34" charset="0"/>
              </a:rPr>
              <a:t> by expression of </a:t>
            </a:r>
            <a:r>
              <a:rPr lang="fr-FR" b="1" dirty="0" err="1">
                <a:solidFill>
                  <a:srgbClr val="303030"/>
                </a:solidFill>
                <a:latin typeface="Verdana" pitchFamily="34" charset="0"/>
              </a:rPr>
              <a:t>regulatory</a:t>
            </a:r>
            <a:r>
              <a:rPr lang="fr-FR" b="1" dirty="0">
                <a:solidFill>
                  <a:srgbClr val="303030"/>
                </a:solidFill>
                <a:latin typeface="Verdana" pitchFamily="34" charset="0"/>
              </a:rPr>
              <a:t> </a:t>
            </a:r>
            <a:r>
              <a:rPr lang="fr-FR" b="1" dirty="0" err="1">
                <a:solidFill>
                  <a:srgbClr val="303030"/>
                </a:solidFill>
                <a:latin typeface="Verdana" pitchFamily="34" charset="0"/>
              </a:rPr>
              <a:t>proteins</a:t>
            </a:r>
            <a:r>
              <a:rPr lang="fr-FR" b="1" dirty="0">
                <a:solidFill>
                  <a:srgbClr val="303030"/>
                </a:solidFill>
                <a:latin typeface="Verdana" pitchFamily="34" charset="0"/>
              </a:rPr>
              <a:t> part of a </a:t>
            </a:r>
            <a:r>
              <a:rPr lang="fr-FR" b="1" dirty="0" err="1">
                <a:solidFill>
                  <a:srgbClr val="6666FF"/>
                </a:solidFill>
                <a:latin typeface="Verdana" pitchFamily="34" charset="0"/>
                <a:hlinkClick r:id="rId5"/>
              </a:rPr>
              <a:t>genetic</a:t>
            </a:r>
            <a:r>
              <a:rPr lang="fr-FR" b="1" dirty="0">
                <a:solidFill>
                  <a:srgbClr val="6666FF"/>
                </a:solidFill>
                <a:latin typeface="Verdana" pitchFamily="34" charset="0"/>
                <a:hlinkClick r:id="rId5"/>
              </a:rPr>
              <a:t> </a:t>
            </a:r>
            <a:r>
              <a:rPr lang="fr-FR" b="1" dirty="0" err="1">
                <a:solidFill>
                  <a:srgbClr val="6666FF"/>
                </a:solidFill>
                <a:latin typeface="Verdana" pitchFamily="34" charset="0"/>
                <a:hlinkClick r:id="rId5"/>
              </a:rPr>
              <a:t>switch</a:t>
            </a:r>
            <a:r>
              <a:rPr lang="fr-FR" b="1" dirty="0">
                <a:solidFill>
                  <a:srgbClr val="6666FF"/>
                </a:solidFill>
                <a:latin typeface="Verdana" pitchFamily="34" charset="0"/>
                <a:hlinkClick r:id="rId5"/>
              </a:rPr>
              <a:t> system</a:t>
            </a:r>
            <a:r>
              <a:rPr lang="fr-FR" b="1" dirty="0">
                <a:solidFill>
                  <a:srgbClr val="303030"/>
                </a:solidFill>
                <a:latin typeface="Verdana" pitchFamily="34" charset="0"/>
              </a:rPr>
              <a:t>, </a:t>
            </a:r>
            <a:r>
              <a:rPr lang="fr-FR" b="1" dirty="0" err="1">
                <a:solidFill>
                  <a:srgbClr val="303030"/>
                </a:solidFill>
                <a:latin typeface="Verdana" pitchFamily="34" charset="0"/>
              </a:rPr>
              <a:t>usually</a:t>
            </a:r>
            <a:r>
              <a:rPr lang="fr-FR" b="1" dirty="0">
                <a:solidFill>
                  <a:srgbClr val="303030"/>
                </a:solidFill>
                <a:latin typeface="Verdana" pitchFamily="34" charset="0"/>
              </a:rPr>
              <a:t> </a:t>
            </a:r>
            <a:r>
              <a:rPr lang="fr-FR" b="1" dirty="0" err="1">
                <a:solidFill>
                  <a:srgbClr val="303030"/>
                </a:solidFill>
                <a:latin typeface="Verdana" pitchFamily="34" charset="0"/>
              </a:rPr>
              <a:t>repressor</a:t>
            </a:r>
            <a:r>
              <a:rPr lang="fr-FR" b="1" dirty="0">
                <a:solidFill>
                  <a:srgbClr val="303030"/>
                </a:solidFill>
                <a:latin typeface="Verdana" pitchFamily="34" charset="0"/>
              </a:rPr>
              <a:t>(s) as </a:t>
            </a:r>
            <a:r>
              <a:rPr lang="fr-FR" b="1" dirty="0" err="1">
                <a:solidFill>
                  <a:srgbClr val="303030"/>
                </a:solidFill>
                <a:latin typeface="Verdana" pitchFamily="34" charset="0"/>
              </a:rPr>
              <a:t>well</a:t>
            </a:r>
            <a:r>
              <a:rPr lang="fr-FR" b="1" dirty="0">
                <a:solidFill>
                  <a:srgbClr val="303030"/>
                </a:solidFill>
                <a:latin typeface="Verdana" pitchFamily="34" charset="0"/>
              </a:rPr>
              <a:t> as </a:t>
            </a:r>
            <a:r>
              <a:rPr lang="fr-FR" b="1" dirty="0" err="1">
                <a:solidFill>
                  <a:srgbClr val="303030"/>
                </a:solidFill>
                <a:latin typeface="Verdana" pitchFamily="34" charset="0"/>
              </a:rPr>
              <a:t>proteins</a:t>
            </a:r>
            <a:r>
              <a:rPr lang="fr-FR" b="1" dirty="0">
                <a:solidFill>
                  <a:srgbClr val="303030"/>
                </a:solidFill>
                <a:latin typeface="Verdana" pitchFamily="34" charset="0"/>
              </a:rPr>
              <a:t> </a:t>
            </a:r>
            <a:r>
              <a:rPr lang="fr-FR" b="1" dirty="0" err="1">
                <a:solidFill>
                  <a:srgbClr val="303030"/>
                </a:solidFill>
                <a:latin typeface="Verdana" pitchFamily="34" charset="0"/>
              </a:rPr>
              <a:t>controlling</a:t>
            </a:r>
            <a:r>
              <a:rPr lang="fr-FR" b="1" dirty="0">
                <a:solidFill>
                  <a:srgbClr val="303030"/>
                </a:solidFill>
                <a:latin typeface="Verdana" pitchFamily="34" charset="0"/>
              </a:rPr>
              <a:t> the </a:t>
            </a:r>
            <a:r>
              <a:rPr lang="fr-FR" b="1" dirty="0" err="1">
                <a:solidFill>
                  <a:srgbClr val="303030"/>
                </a:solidFill>
                <a:latin typeface="Verdana" pitchFamily="34" charset="0"/>
              </a:rPr>
              <a:t>stability</a:t>
            </a:r>
            <a:r>
              <a:rPr lang="fr-FR" b="1" dirty="0">
                <a:solidFill>
                  <a:srgbClr val="303030"/>
                </a:solidFill>
                <a:latin typeface="Verdana" pitchFamily="34" charset="0"/>
              </a:rPr>
              <a:t> of the </a:t>
            </a:r>
            <a:r>
              <a:rPr lang="fr-FR" b="1" dirty="0" err="1">
                <a:solidFill>
                  <a:srgbClr val="303030"/>
                </a:solidFill>
                <a:latin typeface="Verdana" pitchFamily="34" charset="0"/>
              </a:rPr>
              <a:t>later</a:t>
            </a:r>
            <a:r>
              <a:rPr lang="fr-FR" b="1" dirty="0">
                <a:solidFill>
                  <a:srgbClr val="303030"/>
                </a:solidFill>
                <a:latin typeface="Verdana" pitchFamily="34" charset="0"/>
              </a:rPr>
              <a:t>. </a:t>
            </a:r>
          </a:p>
          <a:p>
            <a:pPr eaLnBrk="0" hangingPunct="0"/>
            <a:r>
              <a:rPr lang="fr-FR" b="1" dirty="0">
                <a:solidFill>
                  <a:srgbClr val="303030"/>
                </a:solidFill>
                <a:latin typeface="Verdana" pitchFamily="34" charset="0"/>
              </a:rPr>
              <a:t>The </a:t>
            </a:r>
            <a:r>
              <a:rPr lang="fr-FR" b="1" dirty="0" err="1">
                <a:solidFill>
                  <a:srgbClr val="303030"/>
                </a:solidFill>
                <a:latin typeface="Verdana" pitchFamily="34" charset="0"/>
              </a:rPr>
              <a:t>outcome</a:t>
            </a:r>
            <a:r>
              <a:rPr lang="fr-FR" b="1" dirty="0">
                <a:solidFill>
                  <a:srgbClr val="303030"/>
                </a:solidFill>
                <a:latin typeface="Verdana" pitchFamily="34" charset="0"/>
              </a:rPr>
              <a:t> of the </a:t>
            </a:r>
            <a:r>
              <a:rPr lang="fr-FR" b="1" dirty="0" err="1">
                <a:solidFill>
                  <a:srgbClr val="303030"/>
                </a:solidFill>
                <a:latin typeface="Verdana" pitchFamily="34" charset="0"/>
              </a:rPr>
              <a:t>followed</a:t>
            </a:r>
            <a:r>
              <a:rPr lang="fr-FR" b="1" dirty="0">
                <a:solidFill>
                  <a:srgbClr val="303030"/>
                </a:solidFill>
                <a:latin typeface="Verdana" pitchFamily="34" charset="0"/>
              </a:rPr>
              <a:t> </a:t>
            </a:r>
            <a:r>
              <a:rPr lang="fr-FR" b="1" dirty="0" err="1">
                <a:solidFill>
                  <a:srgbClr val="303030"/>
                </a:solidFill>
                <a:latin typeface="Verdana" pitchFamily="34" charset="0"/>
              </a:rPr>
              <a:t>pathways</a:t>
            </a:r>
            <a:r>
              <a:rPr lang="fr-FR" b="1" dirty="0">
                <a:solidFill>
                  <a:srgbClr val="303030"/>
                </a:solidFill>
                <a:latin typeface="Verdana" pitchFamily="34" charset="0"/>
              </a:rPr>
              <a:t> </a:t>
            </a:r>
            <a:r>
              <a:rPr lang="fr-FR" b="1" dirty="0" err="1">
                <a:solidFill>
                  <a:srgbClr val="303030"/>
                </a:solidFill>
                <a:latin typeface="Verdana" pitchFamily="34" charset="0"/>
              </a:rPr>
              <a:t>depends</a:t>
            </a:r>
            <a:r>
              <a:rPr lang="fr-FR" b="1" dirty="0">
                <a:solidFill>
                  <a:srgbClr val="303030"/>
                </a:solidFill>
                <a:latin typeface="Verdana" pitchFamily="34" charset="0"/>
              </a:rPr>
              <a:t> on the ratio of </a:t>
            </a:r>
            <a:r>
              <a:rPr lang="fr-FR" b="1" dirty="0" err="1">
                <a:solidFill>
                  <a:srgbClr val="303030"/>
                </a:solidFill>
                <a:latin typeface="Verdana" pitchFamily="34" charset="0"/>
              </a:rPr>
              <a:t>these</a:t>
            </a:r>
            <a:r>
              <a:rPr lang="fr-FR" b="1" dirty="0">
                <a:solidFill>
                  <a:srgbClr val="303030"/>
                </a:solidFill>
                <a:latin typeface="Verdana" pitchFamily="34" charset="0"/>
              </a:rPr>
              <a:t> </a:t>
            </a:r>
            <a:r>
              <a:rPr lang="fr-FR" b="1" dirty="0" err="1">
                <a:solidFill>
                  <a:srgbClr val="303030"/>
                </a:solidFill>
                <a:latin typeface="Verdana" pitchFamily="34" charset="0"/>
              </a:rPr>
              <a:t>key</a:t>
            </a:r>
            <a:r>
              <a:rPr lang="fr-FR" b="1" dirty="0">
                <a:solidFill>
                  <a:srgbClr val="303030"/>
                </a:solidFill>
                <a:latin typeface="Verdana" pitchFamily="34" charset="0"/>
              </a:rPr>
              <a:t> </a:t>
            </a:r>
            <a:r>
              <a:rPr lang="fr-FR" b="1" dirty="0" err="1">
                <a:solidFill>
                  <a:srgbClr val="303030"/>
                </a:solidFill>
                <a:latin typeface="Verdana" pitchFamily="34" charset="0"/>
              </a:rPr>
              <a:t>regulators</a:t>
            </a:r>
            <a:r>
              <a:rPr lang="fr-FR" b="1" dirty="0">
                <a:solidFill>
                  <a:srgbClr val="303030"/>
                </a:solidFill>
                <a:latin typeface="Verdana" pitchFamily="34" charset="0"/>
              </a:rPr>
              <a:t>. This ratio </a:t>
            </a:r>
            <a:r>
              <a:rPr lang="fr-FR" b="1" dirty="0" err="1">
                <a:solidFill>
                  <a:srgbClr val="303030"/>
                </a:solidFill>
                <a:latin typeface="Verdana" pitchFamily="34" charset="0"/>
              </a:rPr>
              <a:t>may</a:t>
            </a:r>
            <a:r>
              <a:rPr lang="fr-FR" b="1" dirty="0">
                <a:solidFill>
                  <a:srgbClr val="303030"/>
                </a:solidFill>
                <a:latin typeface="Verdana" pitchFamily="34" charset="0"/>
              </a:rPr>
              <a:t> </a:t>
            </a:r>
            <a:r>
              <a:rPr lang="fr-FR" b="1" dirty="0" err="1">
                <a:solidFill>
                  <a:srgbClr val="303030"/>
                </a:solidFill>
                <a:latin typeface="Verdana" pitchFamily="34" charset="0"/>
              </a:rPr>
              <a:t>be</a:t>
            </a:r>
            <a:r>
              <a:rPr lang="fr-FR" b="1" dirty="0">
                <a:solidFill>
                  <a:srgbClr val="303030"/>
                </a:solidFill>
                <a:latin typeface="Verdana" pitchFamily="34" charset="0"/>
              </a:rPr>
              <a:t> </a:t>
            </a:r>
            <a:r>
              <a:rPr lang="fr-FR" b="1" dirty="0" err="1">
                <a:solidFill>
                  <a:srgbClr val="303030"/>
                </a:solidFill>
                <a:latin typeface="Verdana" pitchFamily="34" charset="0"/>
              </a:rPr>
              <a:t>determined</a:t>
            </a:r>
            <a:r>
              <a:rPr lang="fr-FR" b="1" dirty="0">
                <a:solidFill>
                  <a:srgbClr val="303030"/>
                </a:solidFill>
                <a:latin typeface="Verdana" pitchFamily="34" charset="0"/>
              </a:rPr>
              <a:t> by </a:t>
            </a:r>
            <a:r>
              <a:rPr lang="fr-FR" b="1" dirty="0" err="1">
                <a:solidFill>
                  <a:srgbClr val="303030"/>
                </a:solidFill>
                <a:latin typeface="Verdana" pitchFamily="34" charset="0"/>
              </a:rPr>
              <a:t>environmental</a:t>
            </a:r>
            <a:r>
              <a:rPr lang="fr-FR" b="1" dirty="0">
                <a:solidFill>
                  <a:srgbClr val="303030"/>
                </a:solidFill>
                <a:latin typeface="Verdana" pitchFamily="34" charset="0"/>
              </a:rPr>
              <a:t> </a:t>
            </a:r>
            <a:r>
              <a:rPr lang="fr-FR" b="1" dirty="0" err="1">
                <a:solidFill>
                  <a:srgbClr val="303030"/>
                </a:solidFill>
                <a:latin typeface="Verdana" pitchFamily="34" charset="0"/>
              </a:rPr>
              <a:t>factors</a:t>
            </a:r>
            <a:r>
              <a:rPr lang="fr-FR" b="1" dirty="0">
                <a:solidFill>
                  <a:srgbClr val="303030"/>
                </a:solidFill>
                <a:latin typeface="Verdana" pitchFamily="34" charset="0"/>
              </a:rPr>
              <a:t> </a:t>
            </a:r>
            <a:r>
              <a:rPr lang="fr-FR" b="1" dirty="0" err="1">
                <a:solidFill>
                  <a:srgbClr val="303030"/>
                </a:solidFill>
                <a:latin typeface="Verdana" pitchFamily="34" charset="0"/>
              </a:rPr>
              <a:t>such</a:t>
            </a:r>
            <a:r>
              <a:rPr lang="fr-FR" b="1" dirty="0">
                <a:solidFill>
                  <a:srgbClr val="303030"/>
                </a:solidFill>
                <a:latin typeface="Verdana" pitchFamily="34" charset="0"/>
              </a:rPr>
              <a:t> as the host </a:t>
            </a:r>
            <a:r>
              <a:rPr lang="fr-FR" b="1" dirty="0" err="1">
                <a:solidFill>
                  <a:srgbClr val="303030"/>
                </a:solidFill>
                <a:latin typeface="Verdana" pitchFamily="34" charset="0"/>
              </a:rPr>
              <a:t>cell</a:t>
            </a:r>
            <a:r>
              <a:rPr lang="fr-FR" b="1" dirty="0">
                <a:solidFill>
                  <a:srgbClr val="303030"/>
                </a:solidFill>
                <a:latin typeface="Verdana" pitchFamily="34" charset="0"/>
              </a:rPr>
              <a:t> type, </a:t>
            </a:r>
            <a:r>
              <a:rPr lang="fr-FR" b="1" dirty="0" err="1">
                <a:solidFill>
                  <a:srgbClr val="303030"/>
                </a:solidFill>
                <a:latin typeface="Verdana" pitchFamily="34" charset="0"/>
              </a:rPr>
              <a:t>its</a:t>
            </a:r>
            <a:r>
              <a:rPr lang="fr-FR" b="1" dirty="0">
                <a:solidFill>
                  <a:srgbClr val="303030"/>
                </a:solidFill>
                <a:latin typeface="Verdana" pitchFamily="34" charset="0"/>
              </a:rPr>
              <a:t> </a:t>
            </a:r>
            <a:r>
              <a:rPr lang="fr-FR" b="1" dirty="0" err="1">
                <a:solidFill>
                  <a:srgbClr val="303030"/>
                </a:solidFill>
                <a:latin typeface="Verdana" pitchFamily="34" charset="0"/>
              </a:rPr>
              <a:t>shape</a:t>
            </a:r>
            <a:r>
              <a:rPr lang="fr-FR" b="1" dirty="0">
                <a:solidFill>
                  <a:srgbClr val="303030"/>
                </a:solidFill>
                <a:latin typeface="Verdana" pitchFamily="34" charset="0"/>
              </a:rPr>
              <a:t>, or the nutriment </a:t>
            </a:r>
            <a:r>
              <a:rPr lang="fr-FR" b="1" dirty="0" err="1">
                <a:solidFill>
                  <a:srgbClr val="303030"/>
                </a:solidFill>
                <a:latin typeface="Verdana" pitchFamily="34" charset="0"/>
              </a:rPr>
              <a:t>availability</a:t>
            </a:r>
            <a:r>
              <a:rPr lang="fr-FR" b="1" dirty="0">
                <a:solidFill>
                  <a:srgbClr val="303030"/>
                </a:solidFill>
                <a:latin typeface="Verdana" pitchFamily="34" charset="0"/>
              </a:rPr>
              <a:t>. </a:t>
            </a:r>
          </a:p>
          <a:p>
            <a:pPr eaLnBrk="0" hangingPunct="0"/>
            <a:r>
              <a:rPr lang="fr-FR" b="1" dirty="0">
                <a:solidFill>
                  <a:srgbClr val="303030"/>
                </a:solidFill>
                <a:latin typeface="Verdana" pitchFamily="34" charset="0"/>
              </a:rPr>
              <a:t/>
            </a:r>
            <a:br>
              <a:rPr lang="fr-FR" b="1" dirty="0">
                <a:solidFill>
                  <a:srgbClr val="303030"/>
                </a:solidFill>
                <a:latin typeface="Verdana" pitchFamily="34" charset="0"/>
              </a:rPr>
            </a:br>
            <a:r>
              <a:rPr lang="fr-FR" b="1" dirty="0">
                <a:solidFill>
                  <a:srgbClr val="303030"/>
                </a:solidFill>
                <a:latin typeface="Verdana" pitchFamily="34" charset="0"/>
              </a:rPr>
              <a:t>A </a:t>
            </a:r>
            <a:r>
              <a:rPr lang="fr-FR" b="1" dirty="0" err="1">
                <a:solidFill>
                  <a:srgbClr val="303030"/>
                </a:solidFill>
                <a:latin typeface="Verdana" pitchFamily="34" charset="0"/>
              </a:rPr>
              <a:t>well</a:t>
            </a:r>
            <a:r>
              <a:rPr lang="fr-FR" b="1" dirty="0">
                <a:solidFill>
                  <a:srgbClr val="303030"/>
                </a:solidFill>
                <a:latin typeface="Verdana" pitchFamily="34" charset="0"/>
              </a:rPr>
              <a:t> </a:t>
            </a:r>
            <a:r>
              <a:rPr lang="fr-FR" b="1" dirty="0" err="1">
                <a:solidFill>
                  <a:srgbClr val="303030"/>
                </a:solidFill>
                <a:latin typeface="Verdana" pitchFamily="34" charset="0"/>
              </a:rPr>
              <a:t>known</a:t>
            </a:r>
            <a:r>
              <a:rPr lang="fr-FR" b="1" dirty="0">
                <a:solidFill>
                  <a:srgbClr val="303030"/>
                </a:solidFill>
                <a:latin typeface="Verdana" pitchFamily="34" charset="0"/>
              </a:rPr>
              <a:t> </a:t>
            </a:r>
            <a:r>
              <a:rPr lang="fr-FR" b="1" dirty="0" err="1">
                <a:solidFill>
                  <a:srgbClr val="6666FF"/>
                </a:solidFill>
                <a:latin typeface="Verdana" pitchFamily="34" charset="0"/>
                <a:hlinkClick r:id="rId5"/>
              </a:rPr>
              <a:t>genetic</a:t>
            </a:r>
            <a:r>
              <a:rPr lang="fr-FR" b="1" dirty="0">
                <a:solidFill>
                  <a:srgbClr val="6666FF"/>
                </a:solidFill>
                <a:latin typeface="Verdana" pitchFamily="34" charset="0"/>
                <a:hlinkClick r:id="rId5"/>
              </a:rPr>
              <a:t> </a:t>
            </a:r>
            <a:r>
              <a:rPr lang="fr-FR" b="1" dirty="0" err="1">
                <a:solidFill>
                  <a:srgbClr val="6666FF"/>
                </a:solidFill>
                <a:latin typeface="Verdana" pitchFamily="34" charset="0"/>
                <a:hlinkClick r:id="rId5"/>
              </a:rPr>
              <a:t>switch</a:t>
            </a:r>
            <a:r>
              <a:rPr lang="fr-FR" b="1" dirty="0">
                <a:solidFill>
                  <a:srgbClr val="6666FF"/>
                </a:solidFill>
                <a:latin typeface="Verdana" pitchFamily="34" charset="0"/>
                <a:hlinkClick r:id="rId5"/>
              </a:rPr>
              <a:t> system</a:t>
            </a:r>
            <a:r>
              <a:rPr lang="fr-FR" b="1" dirty="0">
                <a:solidFill>
                  <a:srgbClr val="303030"/>
                </a:solidFill>
                <a:latin typeface="Verdana" pitchFamily="34" charset="0"/>
              </a:rPr>
              <a:t> </a:t>
            </a:r>
            <a:r>
              <a:rPr lang="fr-FR" b="1" dirty="0" err="1">
                <a:solidFill>
                  <a:srgbClr val="303030"/>
                </a:solidFill>
                <a:latin typeface="Verdana" pitchFamily="34" charset="0"/>
              </a:rPr>
              <a:t>is</a:t>
            </a:r>
            <a:r>
              <a:rPr lang="fr-FR" b="1" dirty="0">
                <a:solidFill>
                  <a:srgbClr val="303030"/>
                </a:solidFill>
                <a:latin typeface="Verdana" pitchFamily="34" charset="0"/>
              </a:rPr>
              <a:t> the one of </a:t>
            </a:r>
            <a:r>
              <a:rPr lang="fr-FR" b="1" dirty="0" err="1">
                <a:solidFill>
                  <a:srgbClr val="303030"/>
                </a:solidFill>
                <a:latin typeface="Verdana" pitchFamily="34" charset="0"/>
              </a:rPr>
              <a:t>bacteriophage</a:t>
            </a:r>
            <a:r>
              <a:rPr lang="fr-FR" b="1" dirty="0">
                <a:solidFill>
                  <a:srgbClr val="303030"/>
                </a:solidFill>
                <a:latin typeface="Verdana" pitchFamily="34" charset="0"/>
              </a:rPr>
              <a:t> lambda </a:t>
            </a:r>
            <a:r>
              <a:rPr lang="fr-FR" b="1" dirty="0" err="1">
                <a:solidFill>
                  <a:srgbClr val="303030"/>
                </a:solidFill>
                <a:latin typeface="Verdana" pitchFamily="34" charset="0"/>
              </a:rPr>
              <a:t>which</a:t>
            </a:r>
            <a:r>
              <a:rPr lang="fr-FR" b="1" dirty="0">
                <a:solidFill>
                  <a:srgbClr val="303030"/>
                </a:solidFill>
                <a:latin typeface="Verdana" pitchFamily="34" charset="0"/>
              </a:rPr>
              <a:t> </a:t>
            </a:r>
            <a:r>
              <a:rPr lang="fr-FR" b="1" dirty="0" err="1">
                <a:solidFill>
                  <a:srgbClr val="303030"/>
                </a:solidFill>
                <a:latin typeface="Verdana" pitchFamily="34" charset="0"/>
              </a:rPr>
              <a:t>includes</a:t>
            </a:r>
            <a:r>
              <a:rPr lang="fr-FR" b="1" dirty="0">
                <a:solidFill>
                  <a:srgbClr val="303030"/>
                </a:solidFill>
                <a:latin typeface="Verdana" pitchFamily="34" charset="0"/>
              </a:rPr>
              <a:t> </a:t>
            </a:r>
            <a:r>
              <a:rPr lang="fr-FR" b="1" dirty="0" err="1">
                <a:solidFill>
                  <a:srgbClr val="303030"/>
                </a:solidFill>
                <a:latin typeface="Verdana" pitchFamily="34" charset="0"/>
              </a:rPr>
              <a:t>at</a:t>
            </a:r>
            <a:r>
              <a:rPr lang="fr-FR" b="1" dirty="0">
                <a:solidFill>
                  <a:srgbClr val="303030"/>
                </a:solidFill>
                <a:latin typeface="Verdana" pitchFamily="34" charset="0"/>
              </a:rPr>
              <a:t> least a </a:t>
            </a:r>
            <a:r>
              <a:rPr lang="fr-FR" b="1" dirty="0" err="1">
                <a:solidFill>
                  <a:srgbClr val="303030"/>
                </a:solidFill>
                <a:latin typeface="Verdana" pitchFamily="34" charset="0"/>
              </a:rPr>
              <a:t>repressor</a:t>
            </a:r>
            <a:r>
              <a:rPr lang="fr-FR" b="1" dirty="0">
                <a:solidFill>
                  <a:srgbClr val="303030"/>
                </a:solidFill>
                <a:latin typeface="Verdana" pitchFamily="34" charset="0"/>
              </a:rPr>
              <a:t> of the </a:t>
            </a:r>
            <a:r>
              <a:rPr lang="fr-FR" b="1" dirty="0" err="1">
                <a:solidFill>
                  <a:srgbClr val="303030"/>
                </a:solidFill>
                <a:latin typeface="Verdana" pitchFamily="34" charset="0"/>
              </a:rPr>
              <a:t>lytic</a:t>
            </a:r>
            <a:r>
              <a:rPr lang="fr-FR" b="1" dirty="0">
                <a:solidFill>
                  <a:srgbClr val="303030"/>
                </a:solidFill>
                <a:latin typeface="Verdana" pitchFamily="34" charset="0"/>
              </a:rPr>
              <a:t> </a:t>
            </a:r>
            <a:r>
              <a:rPr lang="fr-FR" b="1" dirty="0" err="1">
                <a:solidFill>
                  <a:srgbClr val="303030"/>
                </a:solidFill>
                <a:latin typeface="Verdana" pitchFamily="34" charset="0"/>
              </a:rPr>
              <a:t>promoter</a:t>
            </a:r>
            <a:r>
              <a:rPr lang="fr-FR" b="1" dirty="0">
                <a:solidFill>
                  <a:srgbClr val="303030"/>
                </a:solidFill>
                <a:latin typeface="Verdana" pitchFamily="34" charset="0"/>
              </a:rPr>
              <a:t>, a </a:t>
            </a:r>
            <a:r>
              <a:rPr lang="fr-FR" b="1" dirty="0" err="1">
                <a:solidFill>
                  <a:srgbClr val="303030"/>
                </a:solidFill>
                <a:latin typeface="Verdana" pitchFamily="34" charset="0"/>
              </a:rPr>
              <a:t>repressor</a:t>
            </a:r>
            <a:r>
              <a:rPr lang="fr-FR" b="1" dirty="0">
                <a:solidFill>
                  <a:srgbClr val="303030"/>
                </a:solidFill>
                <a:latin typeface="Verdana" pitchFamily="34" charset="0"/>
              </a:rPr>
              <a:t> of the </a:t>
            </a:r>
            <a:r>
              <a:rPr lang="fr-FR" b="1" dirty="0" err="1">
                <a:solidFill>
                  <a:srgbClr val="303030"/>
                </a:solidFill>
                <a:latin typeface="Verdana" pitchFamily="34" charset="0"/>
              </a:rPr>
              <a:t>latency</a:t>
            </a:r>
            <a:r>
              <a:rPr lang="fr-FR" b="1" dirty="0">
                <a:solidFill>
                  <a:srgbClr val="303030"/>
                </a:solidFill>
                <a:latin typeface="Verdana" pitchFamily="34" charset="0"/>
              </a:rPr>
              <a:t> promotor and </a:t>
            </a:r>
            <a:r>
              <a:rPr lang="fr-FR" b="1" dirty="0" err="1">
                <a:solidFill>
                  <a:srgbClr val="303030"/>
                </a:solidFill>
                <a:latin typeface="Verdana" pitchFamily="34" charset="0"/>
              </a:rPr>
              <a:t>two</a:t>
            </a:r>
            <a:r>
              <a:rPr lang="fr-FR" b="1" dirty="0">
                <a:solidFill>
                  <a:srgbClr val="303030"/>
                </a:solidFill>
                <a:latin typeface="Verdana" pitchFamily="34" charset="0"/>
              </a:rPr>
              <a:t> </a:t>
            </a:r>
            <a:r>
              <a:rPr lang="fr-FR" b="1" dirty="0" err="1">
                <a:solidFill>
                  <a:srgbClr val="303030"/>
                </a:solidFill>
                <a:latin typeface="Verdana" pitchFamily="34" charset="0"/>
              </a:rPr>
              <a:t>key</a:t>
            </a:r>
            <a:r>
              <a:rPr lang="fr-FR" b="1" dirty="0">
                <a:solidFill>
                  <a:srgbClr val="303030"/>
                </a:solidFill>
                <a:latin typeface="Verdana" pitchFamily="34" charset="0"/>
              </a:rPr>
              <a:t> </a:t>
            </a:r>
            <a:r>
              <a:rPr lang="fr-FR" b="1" dirty="0" err="1">
                <a:solidFill>
                  <a:srgbClr val="303030"/>
                </a:solidFill>
                <a:latin typeface="Verdana" pitchFamily="34" charset="0"/>
              </a:rPr>
              <a:t>regulators</a:t>
            </a:r>
            <a:r>
              <a:rPr lang="fr-FR" b="1" dirty="0">
                <a:solidFill>
                  <a:srgbClr val="303030"/>
                </a:solidFill>
                <a:latin typeface="Verdana" pitchFamily="34" charset="0"/>
              </a:rPr>
              <a:t> </a:t>
            </a:r>
            <a:endParaRPr lang="fr-FR" sz="1400" b="1" dirty="0"/>
          </a:p>
          <a:p>
            <a:pPr eaLnBrk="0" hangingPunct="0"/>
            <a:endParaRPr lang="fr-FR" sz="1200" dirty="0">
              <a:solidFill>
                <a:srgbClr val="6666FF"/>
              </a:solidFill>
              <a:latin typeface="Helvetica" pitchFamily="34" charset="0"/>
            </a:endParaRPr>
          </a:p>
        </p:txBody>
      </p:sp>
      <p:pic>
        <p:nvPicPr>
          <p:cNvPr id="3" name="DIAPO 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3897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89387260"/>
              </p:ext>
            </p:extLst>
          </p:nvPr>
        </p:nvGraphicFramePr>
        <p:xfrm>
          <a:off x="107950" y="692150"/>
          <a:ext cx="8928546" cy="5883276"/>
        </p:xfrm>
        <a:graphic>
          <a:graphicData uri="http://schemas.openxmlformats.org/drawingml/2006/table">
            <a:tbl>
              <a:tblPr/>
              <a:tblGrid>
                <a:gridCol w="1515128"/>
                <a:gridCol w="1515128"/>
                <a:gridCol w="1578259"/>
                <a:gridCol w="2498992"/>
                <a:gridCol w="1478217"/>
                <a:gridCol w="342822"/>
              </a:tblGrid>
              <a:tr h="843986">
                <a:tc>
                  <a:txBody>
                    <a:bodyPr/>
                    <a:lstStyle/>
                    <a:p>
                      <a:pPr algn="l"/>
                      <a:r>
                        <a:rPr lang="fr-FR" sz="1800" b="1" dirty="0" smtClean="0"/>
                        <a:t>VIRUS</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800" b="1" dirty="0" smtClean="0"/>
                        <a:t>FAMILY</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800" b="1" dirty="0" smtClean="0"/>
                        <a:t>GENERA</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800" b="1" dirty="0" smtClean="0"/>
                        <a:t>LATENT REPLICATION FORM</a:t>
                      </a:r>
                      <a:endParaRPr lang="fr-FR" sz="1600" b="1" dirty="0"/>
                    </a:p>
                  </a:txBody>
                  <a:tcPr marL="51443" marR="51443" marT="25724" marB="25724" anchor="ctr">
                    <a:lnL>
                      <a:noFill/>
                    </a:lnL>
                    <a:lnR>
                      <a:noFill/>
                    </a:lnR>
                    <a:lnT>
                      <a:noFill/>
                    </a:lnT>
                    <a:lnB>
                      <a:noFill/>
                    </a:lnB>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MAIN SITE OF LATENCY</a:t>
                      </a:r>
                      <a:endParaRPr lang="fr-FR" sz="1600" b="1" dirty="0" smtClean="0"/>
                    </a:p>
                    <a:p>
                      <a:pPr algn="l"/>
                      <a:endParaRPr lang="fr-FR" sz="1600" b="1" dirty="0"/>
                    </a:p>
                  </a:txBody>
                  <a:tcPr marL="51443" marR="51443" marT="25724" marB="25724" anchor="ctr">
                    <a:lnL>
                      <a:noFill/>
                    </a:lnL>
                    <a:lnR>
                      <a:noFill/>
                    </a:lnR>
                    <a:lnT>
                      <a:noFill/>
                    </a:lnT>
                    <a:lnB>
                      <a:noFill/>
                    </a:lnB>
                    <a:solidFill>
                      <a:srgbClr val="CCFFFF"/>
                    </a:solidFill>
                  </a:tcPr>
                </a:tc>
                <a:tc>
                  <a:txBody>
                    <a:bodyPr/>
                    <a:lstStyle/>
                    <a:p>
                      <a:pPr algn="l"/>
                      <a:endParaRPr lang="fr-FR" sz="1000" dirty="0"/>
                    </a:p>
                  </a:txBody>
                  <a:tcPr marL="51443" marR="51443" marT="25724" marB="25724" anchor="ctr">
                    <a:lnL>
                      <a:noFill/>
                    </a:lnL>
                    <a:lnR>
                      <a:noFill/>
                    </a:lnR>
                    <a:lnT>
                      <a:noFill/>
                    </a:lnT>
                    <a:lnB>
                      <a:noFill/>
                    </a:lnB>
                    <a:solidFill>
                      <a:srgbClr val="CCFFFF"/>
                    </a:solidFill>
                  </a:tcPr>
                </a:tc>
              </a:tr>
              <a:tr h="539164">
                <a:tc>
                  <a:txBody>
                    <a:bodyPr/>
                    <a:lstStyle/>
                    <a:p>
                      <a:pPr algn="l"/>
                      <a:r>
                        <a:rPr lang="fr-FR" sz="1600" b="1" dirty="0" smtClean="0"/>
                        <a:t>HHV-1, </a:t>
                      </a:r>
                      <a:br>
                        <a:rPr lang="fr-FR" sz="1600" b="1" dirty="0" smtClean="0"/>
                      </a:br>
                      <a:r>
                        <a:rPr lang="fr-FR" sz="1600" b="1" dirty="0" smtClean="0"/>
                        <a:t>HHV-2</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dirty="0" err="1">
                          <a:solidFill>
                            <a:srgbClr val="6666FF"/>
                          </a:solidFill>
                          <a:hlinkClick r:id="rId4"/>
                        </a:rPr>
                        <a:t>Herpesviridae</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dirty="0" err="1" smtClean="0">
                          <a:solidFill>
                            <a:srgbClr val="6666FF"/>
                          </a:solidFill>
                          <a:hlinkClick r:id="rId5"/>
                        </a:rPr>
                        <a:t>Simplexvirus</a:t>
                      </a:r>
                      <a:endParaRPr lang="fr-FR" sz="1600" b="1" dirty="0"/>
                    </a:p>
                  </a:txBody>
                  <a:tcPr marL="51443" marR="51443" marT="25724" marB="25724" anchor="ctr">
                    <a:lnL>
                      <a:noFill/>
                    </a:lnL>
                    <a:lnR>
                      <a:noFill/>
                    </a:lnR>
                    <a:lnT>
                      <a:noFill/>
                    </a:lnT>
                    <a:lnB>
                      <a:noFill/>
                    </a:lnB>
                    <a:solidFill>
                      <a:srgbClr val="CCFFFF"/>
                    </a:solidFill>
                  </a:tcPr>
                </a:tc>
                <a:tc>
                  <a:txBody>
                    <a:bodyPr/>
                    <a:lstStyle/>
                    <a:p>
                      <a:pPr algn="l"/>
                      <a:r>
                        <a:rPr lang="fr-FR" sz="1600" b="1"/>
                        <a:t>Circular episome</a:t>
                      </a:r>
                    </a:p>
                  </a:txBody>
                  <a:tcPr marL="51443" marR="51443" marT="25724" marB="25724" anchor="ctr">
                    <a:lnL>
                      <a:noFill/>
                    </a:lnL>
                    <a:lnR>
                      <a:noFill/>
                    </a:lnR>
                    <a:lnT>
                      <a:noFill/>
                    </a:lnT>
                    <a:lnB>
                      <a:noFill/>
                    </a:lnB>
                    <a:solidFill>
                      <a:srgbClr val="CCFFFF"/>
                    </a:solidFill>
                  </a:tcPr>
                </a:tc>
                <a:tc>
                  <a:txBody>
                    <a:bodyPr/>
                    <a:lstStyle/>
                    <a:p>
                      <a:pPr algn="l"/>
                      <a:r>
                        <a:rPr lang="fr-FR" sz="1600" b="1"/>
                        <a:t>Dorsal root ganglia</a:t>
                      </a:r>
                    </a:p>
                  </a:txBody>
                  <a:tcPr marL="51443" marR="51443" marT="25724" marB="25724" anchor="ctr">
                    <a:lnL>
                      <a:noFill/>
                    </a:lnL>
                    <a:lnR>
                      <a:noFill/>
                    </a:lnR>
                    <a:lnT>
                      <a:noFill/>
                    </a:lnT>
                    <a:lnB>
                      <a:noFill/>
                    </a:lnB>
                    <a:solidFill>
                      <a:srgbClr val="CCFFFF"/>
                    </a:solidFill>
                  </a:tcPr>
                </a:tc>
                <a:tc>
                  <a:txBody>
                    <a:bodyPr/>
                    <a:lstStyle/>
                    <a:p>
                      <a:pPr algn="l"/>
                      <a:endParaRPr lang="fr-FR" sz="1000" dirty="0"/>
                    </a:p>
                  </a:txBody>
                  <a:tcPr marL="51443" marR="51443" marT="25724" marB="25724" anchor="ctr">
                    <a:lnL>
                      <a:noFill/>
                    </a:lnL>
                    <a:lnR>
                      <a:noFill/>
                    </a:lnR>
                    <a:lnT>
                      <a:noFill/>
                    </a:lnT>
                    <a:lnB>
                      <a:noFill/>
                    </a:lnB>
                    <a:solidFill>
                      <a:srgbClr val="CCFFFF"/>
                    </a:solidFill>
                  </a:tcPr>
                </a:tc>
              </a:tr>
              <a:tr h="539164">
                <a:tc>
                  <a:txBody>
                    <a:bodyPr/>
                    <a:lstStyle/>
                    <a:p>
                      <a:pPr algn="l"/>
                      <a:r>
                        <a:rPr lang="fr-FR" sz="1600" b="1"/>
                        <a:t>HHV-3</a:t>
                      </a:r>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4"/>
                        </a:rPr>
                        <a:t>Herpesviridae</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6"/>
                        </a:rPr>
                        <a:t>Varicellovirus</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a:t>Circular episome</a:t>
                      </a:r>
                    </a:p>
                  </a:txBody>
                  <a:tcPr marL="51443" marR="51443" marT="25724" marB="25724" anchor="ctr">
                    <a:lnL>
                      <a:noFill/>
                    </a:lnL>
                    <a:lnR>
                      <a:noFill/>
                    </a:lnR>
                    <a:lnT>
                      <a:noFill/>
                    </a:lnT>
                    <a:lnB>
                      <a:noFill/>
                    </a:lnB>
                    <a:solidFill>
                      <a:srgbClr val="FFFFFF"/>
                    </a:solidFill>
                  </a:tcPr>
                </a:tc>
                <a:tc>
                  <a:txBody>
                    <a:bodyPr/>
                    <a:lstStyle/>
                    <a:p>
                      <a:pPr algn="l"/>
                      <a:r>
                        <a:rPr lang="fr-FR" sz="1600" b="1"/>
                        <a:t>Dorsal root ganglia</a:t>
                      </a:r>
                    </a:p>
                  </a:txBody>
                  <a:tcPr marL="51443" marR="51443" marT="25724" marB="25724" anchor="ctr">
                    <a:lnL>
                      <a:noFill/>
                    </a:lnL>
                    <a:lnR>
                      <a:noFill/>
                    </a:lnR>
                    <a:lnT>
                      <a:noFill/>
                    </a:lnT>
                    <a:lnB>
                      <a:noFill/>
                    </a:lnB>
                    <a:solidFill>
                      <a:srgbClr val="FFFFFF"/>
                    </a:solidFill>
                  </a:tcPr>
                </a:tc>
                <a:tc>
                  <a:txBody>
                    <a:bodyPr/>
                    <a:lstStyle/>
                    <a:p>
                      <a:pPr algn="l"/>
                      <a:endParaRPr lang="fr-FR" sz="1000"/>
                    </a:p>
                  </a:txBody>
                  <a:tcPr marL="51443" marR="51443" marT="25724" marB="25724" anchor="ctr">
                    <a:lnL>
                      <a:noFill/>
                    </a:lnL>
                    <a:lnR>
                      <a:noFill/>
                    </a:lnR>
                    <a:lnT>
                      <a:noFill/>
                    </a:lnT>
                    <a:lnB>
                      <a:noFill/>
                    </a:lnB>
                    <a:solidFill>
                      <a:srgbClr val="FFFFFF"/>
                    </a:solidFill>
                  </a:tcPr>
                </a:tc>
              </a:tr>
              <a:tr h="539164">
                <a:tc>
                  <a:txBody>
                    <a:bodyPr/>
                    <a:lstStyle/>
                    <a:p>
                      <a:pPr algn="l"/>
                      <a:r>
                        <a:rPr lang="fr-FR" sz="1600" b="1"/>
                        <a:t>HHV-4</a:t>
                      </a:r>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7"/>
                        </a:rPr>
                        <a:t>Herpesviridae</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5"/>
                        </a:rPr>
                        <a:t>Lymphocryptovirus</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a:t>Circular episome</a:t>
                      </a:r>
                    </a:p>
                  </a:txBody>
                  <a:tcPr marL="51443" marR="51443" marT="25724" marB="25724" anchor="ctr">
                    <a:lnL>
                      <a:noFill/>
                    </a:lnL>
                    <a:lnR>
                      <a:noFill/>
                    </a:lnR>
                    <a:lnT>
                      <a:noFill/>
                    </a:lnT>
                    <a:lnB>
                      <a:noFill/>
                    </a:lnB>
                    <a:solidFill>
                      <a:srgbClr val="CCFFFF"/>
                    </a:solidFill>
                  </a:tcPr>
                </a:tc>
                <a:tc>
                  <a:txBody>
                    <a:bodyPr/>
                    <a:lstStyle/>
                    <a:p>
                      <a:pPr algn="l"/>
                      <a:r>
                        <a:rPr lang="fr-FR" sz="1600" b="1"/>
                        <a:t>Memory B-cells</a:t>
                      </a:r>
                    </a:p>
                  </a:txBody>
                  <a:tcPr marL="51443" marR="51443" marT="25724" marB="25724" anchor="ctr">
                    <a:lnL>
                      <a:noFill/>
                    </a:lnL>
                    <a:lnR>
                      <a:noFill/>
                    </a:lnR>
                    <a:lnT>
                      <a:noFill/>
                    </a:lnT>
                    <a:lnB>
                      <a:noFill/>
                    </a:lnB>
                    <a:solidFill>
                      <a:srgbClr val="CCFFFF"/>
                    </a:solidFill>
                  </a:tcPr>
                </a:tc>
                <a:tc>
                  <a:txBody>
                    <a:bodyPr/>
                    <a:lstStyle/>
                    <a:p>
                      <a:pPr algn="l"/>
                      <a:endParaRPr lang="fr-FR" sz="1000"/>
                    </a:p>
                  </a:txBody>
                  <a:tcPr marL="51443" marR="51443" marT="25724" marB="25724" anchor="ctr">
                    <a:lnL>
                      <a:noFill/>
                    </a:lnL>
                    <a:lnR>
                      <a:noFill/>
                    </a:lnR>
                    <a:lnT>
                      <a:noFill/>
                    </a:lnT>
                    <a:lnB>
                      <a:noFill/>
                    </a:lnB>
                    <a:solidFill>
                      <a:srgbClr val="CCFFFF"/>
                    </a:solidFill>
                  </a:tcPr>
                </a:tc>
              </a:tr>
              <a:tr h="712875">
                <a:tc>
                  <a:txBody>
                    <a:bodyPr/>
                    <a:lstStyle/>
                    <a:p>
                      <a:pPr algn="l"/>
                      <a:r>
                        <a:rPr lang="fr-FR" sz="1600" b="1"/>
                        <a:t>HHV-5</a:t>
                      </a:r>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4"/>
                        </a:rPr>
                        <a:t>Herpesviridae</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8"/>
                        </a:rPr>
                        <a:t>Cytomegalovirus</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dirty="0" err="1"/>
                        <a:t>Circular</a:t>
                      </a:r>
                      <a:r>
                        <a:rPr lang="fr-FR" sz="1600" b="1" dirty="0"/>
                        <a:t> </a:t>
                      </a:r>
                      <a:r>
                        <a:rPr lang="fr-FR" sz="1600" b="1" dirty="0" err="1"/>
                        <a:t>episome</a:t>
                      </a:r>
                      <a:endParaRPr lang="fr-FR" sz="1600" b="1" dirty="0"/>
                    </a:p>
                  </a:txBody>
                  <a:tcPr marL="51443" marR="51443" marT="25724" marB="25724" anchor="ctr">
                    <a:lnL>
                      <a:noFill/>
                    </a:lnL>
                    <a:lnR>
                      <a:noFill/>
                    </a:lnR>
                    <a:lnT>
                      <a:noFill/>
                    </a:lnT>
                    <a:lnB>
                      <a:noFill/>
                    </a:lnB>
                    <a:solidFill>
                      <a:srgbClr val="FFFFFF"/>
                    </a:solidFill>
                  </a:tcPr>
                </a:tc>
                <a:tc>
                  <a:txBody>
                    <a:bodyPr/>
                    <a:lstStyle/>
                    <a:p>
                      <a:pPr algn="l"/>
                      <a:r>
                        <a:rPr lang="fr-FR" sz="1600" b="1"/>
                        <a:t>Myeloid progenitor cells</a:t>
                      </a:r>
                    </a:p>
                  </a:txBody>
                  <a:tcPr marL="51443" marR="51443" marT="25724" marB="25724" anchor="ctr">
                    <a:lnL>
                      <a:noFill/>
                    </a:lnL>
                    <a:lnR>
                      <a:noFill/>
                    </a:lnR>
                    <a:lnT>
                      <a:noFill/>
                    </a:lnT>
                    <a:lnB>
                      <a:noFill/>
                    </a:lnB>
                    <a:solidFill>
                      <a:srgbClr val="FFFFFF"/>
                    </a:solidFill>
                  </a:tcPr>
                </a:tc>
                <a:tc>
                  <a:txBody>
                    <a:bodyPr/>
                    <a:lstStyle/>
                    <a:p>
                      <a:pPr algn="l"/>
                      <a:endParaRPr lang="fr-FR" sz="1000"/>
                    </a:p>
                  </a:txBody>
                  <a:tcPr marL="51443" marR="51443" marT="25724" marB="25724" anchor="ctr">
                    <a:lnL>
                      <a:noFill/>
                    </a:lnL>
                    <a:lnR>
                      <a:noFill/>
                    </a:lnR>
                    <a:lnT>
                      <a:noFill/>
                    </a:lnT>
                    <a:lnB>
                      <a:noFill/>
                    </a:lnB>
                    <a:solidFill>
                      <a:srgbClr val="FFFFFF"/>
                    </a:solidFill>
                  </a:tcPr>
                </a:tc>
              </a:tr>
              <a:tr h="712875">
                <a:tc>
                  <a:txBody>
                    <a:bodyPr/>
                    <a:lstStyle/>
                    <a:p>
                      <a:pPr algn="l"/>
                      <a:r>
                        <a:rPr lang="fr-FR" sz="1600" b="1"/>
                        <a:t>HHV-6</a:t>
                      </a:r>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4"/>
                        </a:rPr>
                        <a:t>Herpesviridae</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9"/>
                        </a:rPr>
                        <a:t>Roseolovirus</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a:t>Probable telomeric integration</a:t>
                      </a:r>
                    </a:p>
                  </a:txBody>
                  <a:tcPr marL="51443" marR="51443" marT="25724" marB="25724" anchor="ctr">
                    <a:lnL>
                      <a:noFill/>
                    </a:lnL>
                    <a:lnR>
                      <a:noFill/>
                    </a:lnR>
                    <a:lnT>
                      <a:noFill/>
                    </a:lnT>
                    <a:lnB>
                      <a:noFill/>
                    </a:lnB>
                    <a:solidFill>
                      <a:srgbClr val="CCFFFF"/>
                    </a:solidFill>
                  </a:tcPr>
                </a:tc>
                <a:tc>
                  <a:txBody>
                    <a:bodyPr/>
                    <a:lstStyle/>
                    <a:p>
                      <a:pPr algn="l"/>
                      <a:r>
                        <a:rPr lang="fr-FR" sz="1600" b="1" dirty="0"/>
                        <a:t>Monocytes (HHV-6B)</a:t>
                      </a:r>
                    </a:p>
                  </a:txBody>
                  <a:tcPr marL="51443" marR="51443" marT="25724" marB="25724" anchor="ctr">
                    <a:lnL>
                      <a:noFill/>
                    </a:lnL>
                    <a:lnR>
                      <a:noFill/>
                    </a:lnR>
                    <a:lnT>
                      <a:noFill/>
                    </a:lnT>
                    <a:lnB>
                      <a:noFill/>
                    </a:lnB>
                    <a:solidFill>
                      <a:srgbClr val="CCFFFF"/>
                    </a:solidFill>
                  </a:tcPr>
                </a:tc>
                <a:tc>
                  <a:txBody>
                    <a:bodyPr/>
                    <a:lstStyle/>
                    <a:p>
                      <a:pPr algn="l"/>
                      <a:endParaRPr lang="fr-FR" sz="1000"/>
                    </a:p>
                  </a:txBody>
                  <a:tcPr marL="51443" marR="51443" marT="25724" marB="25724" anchor="ctr">
                    <a:lnL>
                      <a:noFill/>
                    </a:lnL>
                    <a:lnR>
                      <a:noFill/>
                    </a:lnR>
                    <a:lnT>
                      <a:noFill/>
                    </a:lnT>
                    <a:lnB>
                      <a:noFill/>
                    </a:lnB>
                    <a:solidFill>
                      <a:srgbClr val="CCFFFF"/>
                    </a:solidFill>
                  </a:tcPr>
                </a:tc>
              </a:tr>
              <a:tr h="499012">
                <a:tc>
                  <a:txBody>
                    <a:bodyPr/>
                    <a:lstStyle/>
                    <a:p>
                      <a:pPr algn="l"/>
                      <a:r>
                        <a:rPr lang="fr-FR" sz="1600" b="1"/>
                        <a:t>HHV-7</a:t>
                      </a:r>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4"/>
                        </a:rPr>
                        <a:t>Herpesviridae</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9"/>
                        </a:rPr>
                        <a:t>Roseolovirus</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a:t>Circular episome</a:t>
                      </a:r>
                    </a:p>
                  </a:txBody>
                  <a:tcPr marL="51443" marR="51443" marT="25724" marB="25724" anchor="ctr">
                    <a:lnL>
                      <a:noFill/>
                    </a:lnL>
                    <a:lnR>
                      <a:noFill/>
                    </a:lnR>
                    <a:lnT>
                      <a:noFill/>
                    </a:lnT>
                    <a:lnB>
                      <a:noFill/>
                    </a:lnB>
                    <a:solidFill>
                      <a:srgbClr val="FFFFFF"/>
                    </a:solidFill>
                  </a:tcPr>
                </a:tc>
                <a:tc>
                  <a:txBody>
                    <a:bodyPr/>
                    <a:lstStyle/>
                    <a:p>
                      <a:pPr algn="l"/>
                      <a:r>
                        <a:rPr lang="fr-FR" sz="1600" b="1"/>
                        <a:t>CD4+ T-cells</a:t>
                      </a:r>
                    </a:p>
                  </a:txBody>
                  <a:tcPr marL="51443" marR="51443" marT="25724" marB="25724" anchor="ctr">
                    <a:lnL>
                      <a:noFill/>
                    </a:lnL>
                    <a:lnR>
                      <a:noFill/>
                    </a:lnR>
                    <a:lnT>
                      <a:noFill/>
                    </a:lnT>
                    <a:lnB>
                      <a:noFill/>
                    </a:lnB>
                    <a:solidFill>
                      <a:srgbClr val="FFFFFF"/>
                    </a:solidFill>
                  </a:tcPr>
                </a:tc>
                <a:tc>
                  <a:txBody>
                    <a:bodyPr/>
                    <a:lstStyle/>
                    <a:p>
                      <a:pPr algn="l"/>
                      <a:endParaRPr lang="fr-FR" sz="1000"/>
                    </a:p>
                  </a:txBody>
                  <a:tcPr marL="51443" marR="51443" marT="25724" marB="25724" anchor="ctr">
                    <a:lnL>
                      <a:noFill/>
                    </a:lnL>
                    <a:lnR>
                      <a:noFill/>
                    </a:lnR>
                    <a:lnT>
                      <a:noFill/>
                    </a:lnT>
                    <a:lnB>
                      <a:noFill/>
                    </a:lnB>
                    <a:solidFill>
                      <a:srgbClr val="FFFFFF"/>
                    </a:solidFill>
                  </a:tcPr>
                </a:tc>
              </a:tr>
              <a:tr h="499012">
                <a:tc>
                  <a:txBody>
                    <a:bodyPr/>
                    <a:lstStyle/>
                    <a:p>
                      <a:pPr algn="l"/>
                      <a:r>
                        <a:rPr lang="fr-FR" sz="1600" b="1"/>
                        <a:t>HHV-8</a:t>
                      </a:r>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4"/>
                        </a:rPr>
                        <a:t>Herpesviridae</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10"/>
                        </a:rPr>
                        <a:t>Rhadinovirus</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a:t>Circular episome</a:t>
                      </a:r>
                    </a:p>
                  </a:txBody>
                  <a:tcPr marL="51443" marR="51443" marT="25724" marB="25724" anchor="ctr">
                    <a:lnL>
                      <a:noFill/>
                    </a:lnL>
                    <a:lnR>
                      <a:noFill/>
                    </a:lnR>
                    <a:lnT>
                      <a:noFill/>
                    </a:lnT>
                    <a:lnB>
                      <a:noFill/>
                    </a:lnB>
                    <a:solidFill>
                      <a:srgbClr val="CCFFFF"/>
                    </a:solidFill>
                  </a:tcPr>
                </a:tc>
                <a:tc>
                  <a:txBody>
                    <a:bodyPr/>
                    <a:lstStyle/>
                    <a:p>
                      <a:pPr algn="l"/>
                      <a:r>
                        <a:rPr lang="fr-FR" sz="1600" b="1"/>
                        <a:t>B-cells</a:t>
                      </a:r>
                    </a:p>
                  </a:txBody>
                  <a:tcPr marL="51443" marR="51443" marT="25724" marB="25724" anchor="ctr">
                    <a:lnL>
                      <a:noFill/>
                    </a:lnL>
                    <a:lnR>
                      <a:noFill/>
                    </a:lnR>
                    <a:lnT>
                      <a:noFill/>
                    </a:lnT>
                    <a:lnB>
                      <a:noFill/>
                    </a:lnB>
                    <a:solidFill>
                      <a:srgbClr val="CCFFFF"/>
                    </a:solidFill>
                  </a:tcPr>
                </a:tc>
                <a:tc>
                  <a:txBody>
                    <a:bodyPr/>
                    <a:lstStyle/>
                    <a:p>
                      <a:pPr algn="l"/>
                      <a:endParaRPr lang="fr-FR" sz="1000"/>
                    </a:p>
                  </a:txBody>
                  <a:tcPr marL="51443" marR="51443" marT="25724" marB="25724" anchor="ctr">
                    <a:lnL>
                      <a:noFill/>
                    </a:lnL>
                    <a:lnR>
                      <a:noFill/>
                    </a:lnR>
                    <a:lnT>
                      <a:noFill/>
                    </a:lnT>
                    <a:lnB>
                      <a:noFill/>
                    </a:lnB>
                    <a:solidFill>
                      <a:srgbClr val="CCFFFF"/>
                    </a:solidFill>
                  </a:tcPr>
                </a:tc>
              </a:tr>
              <a:tr h="499012">
                <a:tc>
                  <a:txBody>
                    <a:bodyPr/>
                    <a:lstStyle/>
                    <a:p>
                      <a:pPr algn="l"/>
                      <a:r>
                        <a:rPr lang="fr-FR" sz="1600" b="1" u="none" strike="noStrike">
                          <a:solidFill>
                            <a:srgbClr val="6666FF"/>
                          </a:solidFill>
                          <a:hlinkClick r:id="rId11"/>
                        </a:rPr>
                        <a:t>HIV-1</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12"/>
                        </a:rPr>
                        <a:t>Retroviridae</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i="1" u="none" strike="noStrike">
                          <a:solidFill>
                            <a:srgbClr val="6666FF"/>
                          </a:solidFill>
                          <a:hlinkClick r:id="rId13"/>
                        </a:rPr>
                        <a:t>Lentivirus</a:t>
                      </a:r>
                      <a:endParaRPr lang="fr-FR" sz="1600" b="1"/>
                    </a:p>
                  </a:txBody>
                  <a:tcPr marL="51443" marR="51443" marT="25724" marB="25724" anchor="ctr">
                    <a:lnL>
                      <a:noFill/>
                    </a:lnL>
                    <a:lnR>
                      <a:noFill/>
                    </a:lnR>
                    <a:lnT>
                      <a:noFill/>
                    </a:lnT>
                    <a:lnB>
                      <a:noFill/>
                    </a:lnB>
                    <a:solidFill>
                      <a:srgbClr val="FFFFFF"/>
                    </a:solidFill>
                  </a:tcPr>
                </a:tc>
                <a:tc>
                  <a:txBody>
                    <a:bodyPr/>
                    <a:lstStyle/>
                    <a:p>
                      <a:pPr algn="l"/>
                      <a:r>
                        <a:rPr lang="fr-FR" sz="1600" b="1"/>
                        <a:t>Provirus</a:t>
                      </a:r>
                    </a:p>
                  </a:txBody>
                  <a:tcPr marL="51443" marR="51443" marT="25724" marB="25724" anchor="ctr">
                    <a:lnL>
                      <a:noFill/>
                    </a:lnL>
                    <a:lnR>
                      <a:noFill/>
                    </a:lnR>
                    <a:lnT>
                      <a:noFill/>
                    </a:lnT>
                    <a:lnB>
                      <a:noFill/>
                    </a:lnB>
                    <a:solidFill>
                      <a:srgbClr val="FFFFFF"/>
                    </a:solidFill>
                  </a:tcPr>
                </a:tc>
                <a:tc>
                  <a:txBody>
                    <a:bodyPr/>
                    <a:lstStyle/>
                    <a:p>
                      <a:pPr algn="l"/>
                      <a:r>
                        <a:rPr lang="fr-FR" sz="1600" b="1"/>
                        <a:t>Memory T-cells</a:t>
                      </a:r>
                    </a:p>
                  </a:txBody>
                  <a:tcPr marL="51443" marR="51443" marT="25724" marB="25724" anchor="ctr">
                    <a:lnL>
                      <a:noFill/>
                    </a:lnL>
                    <a:lnR>
                      <a:noFill/>
                    </a:lnR>
                    <a:lnT>
                      <a:noFill/>
                    </a:lnT>
                    <a:lnB>
                      <a:noFill/>
                    </a:lnB>
                    <a:solidFill>
                      <a:srgbClr val="FFFFFF"/>
                    </a:solidFill>
                  </a:tcPr>
                </a:tc>
                <a:tc>
                  <a:txBody>
                    <a:bodyPr/>
                    <a:lstStyle/>
                    <a:p>
                      <a:pPr algn="l"/>
                      <a:endParaRPr lang="fr-FR" sz="1000"/>
                    </a:p>
                  </a:txBody>
                  <a:tcPr marL="51443" marR="51443" marT="25724" marB="25724" anchor="ctr">
                    <a:lnL>
                      <a:noFill/>
                    </a:lnL>
                    <a:lnR>
                      <a:noFill/>
                    </a:lnR>
                    <a:lnT>
                      <a:noFill/>
                    </a:lnT>
                    <a:lnB>
                      <a:noFill/>
                    </a:lnB>
                    <a:solidFill>
                      <a:srgbClr val="FFFFFF"/>
                    </a:solidFill>
                  </a:tcPr>
                </a:tc>
              </a:tr>
              <a:tr h="499012">
                <a:tc>
                  <a:txBody>
                    <a:bodyPr/>
                    <a:lstStyle/>
                    <a:p>
                      <a:pPr algn="l"/>
                      <a:r>
                        <a:rPr lang="fr-FR" sz="1600" b="1" u="none" strike="noStrike">
                          <a:solidFill>
                            <a:srgbClr val="6666FF"/>
                          </a:solidFill>
                          <a:hlinkClick r:id="rId14"/>
                        </a:rPr>
                        <a:t>HTLV-1</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12"/>
                        </a:rPr>
                        <a:t>Retroviridae</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i="1" u="none" strike="noStrike">
                          <a:solidFill>
                            <a:srgbClr val="6666FF"/>
                          </a:solidFill>
                          <a:hlinkClick r:id="rId15"/>
                        </a:rPr>
                        <a:t>Deltaretrovirus</a:t>
                      </a:r>
                      <a:endParaRPr lang="fr-FR" sz="1600" b="1"/>
                    </a:p>
                  </a:txBody>
                  <a:tcPr marL="51443" marR="51443" marT="25724" marB="25724" anchor="ctr">
                    <a:lnL>
                      <a:noFill/>
                    </a:lnL>
                    <a:lnR>
                      <a:noFill/>
                    </a:lnR>
                    <a:lnT>
                      <a:noFill/>
                    </a:lnT>
                    <a:lnB>
                      <a:noFill/>
                    </a:lnB>
                    <a:solidFill>
                      <a:srgbClr val="CCFFFF"/>
                    </a:solidFill>
                  </a:tcPr>
                </a:tc>
                <a:tc>
                  <a:txBody>
                    <a:bodyPr/>
                    <a:lstStyle/>
                    <a:p>
                      <a:pPr algn="l"/>
                      <a:r>
                        <a:rPr lang="fr-FR" sz="1600" b="1"/>
                        <a:t>Provirus</a:t>
                      </a:r>
                    </a:p>
                  </a:txBody>
                  <a:tcPr marL="51443" marR="51443" marT="25724" marB="25724" anchor="ctr">
                    <a:lnL>
                      <a:noFill/>
                    </a:lnL>
                    <a:lnR>
                      <a:noFill/>
                    </a:lnR>
                    <a:lnT>
                      <a:noFill/>
                    </a:lnT>
                    <a:lnB>
                      <a:noFill/>
                    </a:lnB>
                    <a:solidFill>
                      <a:srgbClr val="CCFFFF"/>
                    </a:solidFill>
                  </a:tcPr>
                </a:tc>
                <a:tc>
                  <a:txBody>
                    <a:bodyPr/>
                    <a:lstStyle/>
                    <a:p>
                      <a:pPr algn="l"/>
                      <a:r>
                        <a:rPr lang="fr-FR" sz="1600" b="1" dirty="0"/>
                        <a:t>Memory T-</a:t>
                      </a:r>
                      <a:r>
                        <a:rPr lang="fr-FR" sz="1600" b="1" dirty="0" err="1"/>
                        <a:t>cells</a:t>
                      </a:r>
                      <a:endParaRPr lang="fr-FR" sz="1600" b="1" dirty="0"/>
                    </a:p>
                  </a:txBody>
                  <a:tcPr marL="51443" marR="51443" marT="25724" marB="25724" anchor="ctr">
                    <a:lnL>
                      <a:noFill/>
                    </a:lnL>
                    <a:lnR>
                      <a:noFill/>
                    </a:lnR>
                    <a:lnT>
                      <a:noFill/>
                    </a:lnT>
                    <a:lnB>
                      <a:noFill/>
                    </a:lnB>
                    <a:solidFill>
                      <a:srgbClr val="CCFFFF"/>
                    </a:solidFill>
                  </a:tcPr>
                </a:tc>
                <a:tc>
                  <a:txBody>
                    <a:bodyPr/>
                    <a:lstStyle/>
                    <a:p>
                      <a:pPr algn="l"/>
                      <a:endParaRPr lang="fr-FR" sz="1000" dirty="0"/>
                    </a:p>
                  </a:txBody>
                  <a:tcPr marL="51443" marR="51443" marT="25724" marB="25724" anchor="ctr">
                    <a:lnL>
                      <a:noFill/>
                    </a:lnL>
                    <a:lnR>
                      <a:noFill/>
                    </a:lnR>
                    <a:lnT>
                      <a:noFill/>
                    </a:lnT>
                    <a:lnB>
                      <a:noFill/>
                    </a:lnB>
                    <a:solidFill>
                      <a:srgbClr val="CCFFFF"/>
                    </a:solidFill>
                  </a:tcPr>
                </a:tc>
              </a:tr>
            </a:tbl>
          </a:graphicData>
        </a:graphic>
      </p:graphicFrame>
      <p:sp>
        <p:nvSpPr>
          <p:cNvPr id="336959" name="AutoShape 1"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0" name="AutoShape 2"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1" name="AutoShape 3"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2" name="AutoShape 4"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3" name="AutoShape 5"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4" name="AutoShape 6"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5" name="AutoShape 7"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6" name="AutoShape 8"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7" name="AutoShape 9"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8" name="AutoShape 10" descr="https://viralzone.expasy.org/resources/Pubmed.gif"/>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3696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fr-FR"/>
              <a:t/>
            </a:r>
            <a:br>
              <a:rPr lang="fr-FR"/>
            </a:br>
            <a:endParaRPr lang="fr-FR"/>
          </a:p>
        </p:txBody>
      </p:sp>
      <p:sp>
        <p:nvSpPr>
          <p:cNvPr id="336970" name="Rectangle 14"/>
          <p:cNvSpPr>
            <a:spLocks noChangeArrowheads="1"/>
          </p:cNvSpPr>
          <p:nvPr/>
        </p:nvSpPr>
        <p:spPr bwMode="auto">
          <a:xfrm>
            <a:off x="1258888" y="188913"/>
            <a:ext cx="382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Calibri" pitchFamily="34" charset="0"/>
              </a:rPr>
              <a:t>VIRAL LATENCY  (LATENCE VIRALE)</a:t>
            </a:r>
          </a:p>
        </p:txBody>
      </p:sp>
      <p:pic>
        <p:nvPicPr>
          <p:cNvPr id="2" name="DIAPO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5524337" y="574721"/>
            <a:ext cx="609600" cy="609600"/>
          </a:xfrm>
          <a:prstGeom prst="rect">
            <a:avLst/>
          </a:prstGeom>
        </p:spPr>
      </p:pic>
    </p:spTree>
    <p:extLst>
      <p:ext uri="{BB962C8B-B14F-4D97-AF65-F5344CB8AC3E}">
        <p14:creationId xmlns:p14="http://schemas.microsoft.com/office/powerpoint/2010/main" val="3834489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Affichage à l'écran (4:3)</PresentationFormat>
  <Paragraphs>113</Paragraphs>
  <Slides>9</Slides>
  <Notes>0</Notes>
  <HiddenSlides>0</HiddenSlides>
  <MMClips>6</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CHAPITRE VIROLOGIE PARTIE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VIROLOGIE PARTIE 2</dc:title>
  <dc:creator>Utilisateur Windows</dc:creator>
  <cp:lastModifiedBy>Utilisateur Windows</cp:lastModifiedBy>
  <cp:revision>1</cp:revision>
  <dcterms:created xsi:type="dcterms:W3CDTF">2020-04-08T18:56:37Z</dcterms:created>
  <dcterms:modified xsi:type="dcterms:W3CDTF">2020-04-08T18:57:16Z</dcterms:modified>
</cp:coreProperties>
</file>