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6:52.1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12403 5035,'74'0,"1"0,49-24,-75-1,1 25,-1 0,-24 0,50-25,-51 25,26 0,-25 0,0 0,-1 0,1 0,0 0,0 0,0 0,-1 0,1-25,0 25,0 0,0 0,-1 0,1 0,0 0,0 0,0 0,-1 0,1 0,0 25,0 0,0-25,0 0,-25 25,24-25,1 0,0 0,0 0,-25 24,25-24,-1 0,1 0,0 0,-25 25,25-25,-25 25,-25 0,0-25,0 0,1 0,-1 0,0 0,0 0,0 0,1 0,-1 0,-50 25,50-25,1 0,-1 0,0 0,0 0,0 0,-24 0,24 0,-25 0,26 0,-1 24,0-24,-49 0,49 25,0-25,0 0,25 25,-25-25,1 0,-1 0,-25 0,25 0,1 0,-1 0,0 0,0 0,0 0,25 25,-24-25,-1 0,0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30.6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14040 14362,'-149'-25,"124"25,0 0,1 0,-1 0,0 0,-74 0,-174-25,248 25,0 0,-24 0,24 0,0 0,-99-25,99 25,0 0,1 0,-1 0,0 0,0 0,0 0,1 0,-1 0,0 0,-49 0,49 0,0 0,0 0,0 0,1 0,-1 0,-25 0,25 0,1 0,-1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36.0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13841 15156,'-124'0,"50"0,24 0,26 0,-1 0,0 0,0 0,0 0,0 0,1 0,-26 0,0 0,26 0,-1 0,0 0,0 0,0 0,1 0,-1 0,0 0,0 0,0 0,1 0,-1 0,-50 0,51 0,-1 0,0 0,-74 0,49 0,25 0,1 0,-1 0,0 0,0 0,0 0,1 0,-1 0,0 0,0 0,-25 0,50 24,-24-24,-1 0,0 0,0 0,0 0,1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41.4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13792 15925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41.4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13792 15925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46.7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14337 16768,'-24'0,"-1"0,-99 0,49 0,51 0,-100 0,-75 0,174 0,1 0,-1 0,0 0,0 0,-99 0,74-25,26 25,-1 0,0 0,-99 0,99 0,0 0,1 0,-1 0,0 0,0-25,0 25,1 0,-1 0,25-24,-25 24,0 0,0 0,1 0,-26 0,25 0,0 0,1 0,-1 0,0 0,0 0,-49 0,49 0,-25 0,26 0,-26 0,25 0,0 0,0 0,1 0,-1 0,0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51.0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14362 18405,'-347'0,"173"0,26-25,-1 0,74 1,-24-1,25 0,-1 0,50 25,1 0,-1 0,0 0,0 0,-99 0,99 0,1 0,-1 0,0 0,0 0,0 0,-123 0,123 0,0 0,0 0,0 0,1 0,-1 0,0 0,0 0,25 25,-25-25,0 0,1 0,-1 0,0 0,25 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6:55.2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13891 5928,'-25'25,"-24"-25,24 0,-50 25,51-25,-1 0,0 0,0 0,0 0,1 0,-1 0,0 0,-25 0,-74 25,99-25,-99 0,75 0,24 0,0 0,0 0,1 0,-1 0,0 0,0 0,0 0,1 0,-1 0,0 0,0 0,0 0,1 0,-1 0,0 0,0 0,0 0,1 0,-1 0,0 0,0 0,0 0,1 0,-1 0,0 0,0 0,0 0,0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6:59.2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13965 6846,'-74'0,"24"25,-24-25,0 25,24 0,25-25,-24 0,24 0,25 24,-25-24,-25 0,-49 0,-75 75,150-75,-1 0,0 0,0 0,0 0,1 0,-1 0,0 0,-49 25,-26-25,76 0,24 24,-25-24,0 0,0 0,0 0,1 0,-1 0,-25 0,25-49,-74 24,74 25,0 0,25-25,-24 25,-1 0,25-25,-25 25,25-24,0-1,0 0,0 0,0 0,0 0,25 25,0 0,-1 0,-24-24,25 24,0 0,-25-25,25 25,0 0,0 0,-1 0,-24-25,25 25,0-25,0 25,0 0,-1 0,1 0,0-25,0 25,0-24,24 24,-24 0,0 0,-25-25,25 25,-1 0,1 0,0 0,0 0,-25-25,25 25,-1 0,1 0,0 0,0 0,0 0,-1 0,1 0,-25-25,25 25,0 0,0 0,-1 0,1 0,0-25,0 25,0 0,-1-24,1 24,0 0,-25-25,25 25,25 0,-1 0,-49-25,25 25,0 0,-25-25,25 25,-1 0,1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02.5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14089 7541,'-49'0,"-26"0,51 0,-1 0,0 0,0 0,0 0,1 0,-150 0,149 0,0 0,1 0,-1 0,0 0,0 0,0 0,-74 0,-75 0,150 0,-1 0,0 0,0 0,0 0,1 0,-76 0,-48 0,123 0,-25 0,-24 0,49 0,0 0,0 0,1 0,-1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09.2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13965 9153,'-24'0,"-1"0,0 0,-25 0,26 0,-1 0,0 0,0 0,0 0,1 0,-1 0,0 0,0 0,0 0,1 0,-1 0,-75 25,76-25,-1 0,0 0,-25 0,-49 0,74 0,1 0,-1 0,0 0,0 0,0 0,-24 0,24 0,0 0,0 0,1 0,-1 0,0 0,0 0,0 0,-24 0,24 0,0 0,0 0,1 0,-1 0,0 0,0 0,0 0,1 0,-1 0,0 0,0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13.2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14065 11311,'-50'0,"0"25,1-25,24 0,0 0,0 0,-24 0,-1 0,25 0,-24 0,-50 25,49-25,0 0,-49 0,74 0,0 0,-24 0,24 0,0 0,0 0,1 0,-1 0,-50 0,-24 0,74 0,1 0,-1 0,-25 0,25-25,1 25,-1 0,0 0,0 0,0 0,1 0,-1 0,-50 0,51 0,-1 0,0 0,25 25,-25-25,0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17.1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13891 12229,'-74'0,"-1"0,26 0,-1 0,25 0,0 0,1 0,-1 0,0 0,-50 0,-73 0,98-25,-24 25,-1-25,26 25,24 0,-50 0,51 0,-1 0,0 0,-25 0,50-25,-24 25,-1 0,0 0,0 0,0 0,-24-25,24 25,0 0,0 0,1 0,-1 0,0 0,0 0,0 0,0 0,1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20.5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13965 13122,'-24'0,"-1"0,0 0,-74 0,74 24,0-24,0 0,-24 0,-150 25,174-25,1 0,-150 0,100 0,49 0,0 0,0 0,0 0,1 0,-1 0,-50 0,51 0,-1 0,0 0,25-25,-25 25,0 0,25-24,-24 24,-1 0,0 0,-74 0,74 0,0 0,0 0,1 0,-26 0,25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20-04-08T18:17:23.9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13941 13915,'-25'0,"25"-24,-124 24,0 0,99 0,0 0,0 0,25-25,-24 25,-1 0,0 0,-198-25,173 25,25 0,0 0,1 0,-1 0,0 0,0 0,-99 0,75 0,24 0,0 0,0 0,0 0,-24 0,24 0,0 0,0 0,1 0,-1 25,0-25,0 0,0 0,25 25,-24-25,-26 0,25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06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53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79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33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57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38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38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4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06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0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50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FDBB-65A2-4C9F-B74C-50262372BA5C}" type="datetimeFigureOut">
              <a:rPr lang="fr-FR" smtClean="0"/>
              <a:t>08/04/2020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06095-EAE0-4A16-A58F-9FF7FB9389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21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Bacteriophage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fr.wikipedia.org/wiki/Streptococcus_pyogenes" TargetMode="External"/><Relationship Id="rId12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s://fr.wikipedia.org/wiki/Immunit%C3%A9_cellulaire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fr.wikipedia.org/wiki/S%C3%A9quence_palindromique" TargetMode="External"/><Relationship Id="rId10" Type="http://schemas.openxmlformats.org/officeDocument/2006/relationships/hyperlink" Target="https://fr.wikipedia.org/wiki/ARN" TargetMode="External"/><Relationship Id="rId4" Type="http://schemas.openxmlformats.org/officeDocument/2006/relationships/hyperlink" Target="https://fr.wikipedia.org/wiki/Clustered_Regularly_Interspaced_Short_Palindromic_Repeats" TargetMode="External"/><Relationship Id="rId9" Type="http://schemas.openxmlformats.org/officeDocument/2006/relationships/hyperlink" Target="https://fr.wikipedia.org/wiki/Plasmi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customXml" Target="../ink/ink5.xml"/><Relationship Id="rId18" Type="http://schemas.openxmlformats.org/officeDocument/2006/relationships/image" Target="../media/image25.emf"/><Relationship Id="rId26" Type="http://schemas.openxmlformats.org/officeDocument/2006/relationships/image" Target="../media/image29.emf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9.xml"/><Relationship Id="rId34" Type="http://schemas.openxmlformats.org/officeDocument/2006/relationships/image" Target="../media/image2.png"/><Relationship Id="rId7" Type="http://schemas.openxmlformats.org/officeDocument/2006/relationships/customXml" Target="../ink/ink2.xml"/><Relationship Id="rId12" Type="http://schemas.openxmlformats.org/officeDocument/2006/relationships/image" Target="../media/image22.emf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32.emf"/><Relationship Id="rId2" Type="http://schemas.openxmlformats.org/officeDocument/2006/relationships/audio" Target="../media/media6.wav"/><Relationship Id="rId16" Type="http://schemas.openxmlformats.org/officeDocument/2006/relationships/image" Target="../media/image24.emf"/><Relationship Id="rId20" Type="http://schemas.openxmlformats.org/officeDocument/2006/relationships/image" Target="../media/image26.emf"/><Relationship Id="rId29" Type="http://schemas.openxmlformats.org/officeDocument/2006/relationships/customXml" Target="../ink/ink13.xml"/><Relationship Id="rId1" Type="http://schemas.microsoft.com/office/2007/relationships/media" Target="../media/media6.wav"/><Relationship Id="rId6" Type="http://schemas.openxmlformats.org/officeDocument/2006/relationships/image" Target="../media/image19.emf"/><Relationship Id="rId11" Type="http://schemas.openxmlformats.org/officeDocument/2006/relationships/customXml" Target="../ink/ink4.xml"/><Relationship Id="rId24" Type="http://schemas.openxmlformats.org/officeDocument/2006/relationships/image" Target="../media/image28.emf"/><Relationship Id="rId32" Type="http://schemas.openxmlformats.org/officeDocument/2006/relationships/customXml" Target="../ink/ink15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30.emf"/><Relationship Id="rId10" Type="http://schemas.openxmlformats.org/officeDocument/2006/relationships/image" Target="../media/image21.emf"/><Relationship Id="rId19" Type="http://schemas.openxmlformats.org/officeDocument/2006/relationships/customXml" Target="../ink/ink8.xml"/><Relationship Id="rId31" Type="http://schemas.openxmlformats.org/officeDocument/2006/relationships/image" Target="../media/image31.emf"/><Relationship Id="rId4" Type="http://schemas.openxmlformats.org/officeDocument/2006/relationships/image" Target="../media/image4.png"/><Relationship Id="rId9" Type="http://schemas.openxmlformats.org/officeDocument/2006/relationships/customXml" Target="../ink/ink3.xml"/><Relationship Id="rId14" Type="http://schemas.openxmlformats.org/officeDocument/2006/relationships/image" Target="../media/image23.emf"/><Relationship Id="rId22" Type="http://schemas.openxmlformats.org/officeDocument/2006/relationships/image" Target="../media/image27.emf"/><Relationship Id="rId27" Type="http://schemas.openxmlformats.org/officeDocument/2006/relationships/customXml" Target="../ink/ink12.xml"/><Relationship Id="rId30" Type="http://schemas.openxmlformats.org/officeDocument/2006/relationships/customXml" Target="../ink/ink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23950" y="609600"/>
            <a:ext cx="6896100" cy="109061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Maladies causées</a:t>
            </a:r>
            <a:r>
              <a:rPr lang="fr-FR" sz="3600" b="1" dirty="0">
                <a:latin typeface="+mj-lt"/>
                <a:ea typeface="+mj-ea"/>
                <a:cs typeface="+mj-cs"/>
              </a:rPr>
              <a:t> </a:t>
            </a:r>
            <a:r>
              <a:rPr lang="fr-FR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 les virus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(Exemples)</a:t>
            </a:r>
          </a:p>
          <a:p>
            <a:pPr algn="ctr" fontAlgn="auto">
              <a:spcAft>
                <a:spcPts val="0"/>
              </a:spcAft>
              <a:defRPr/>
            </a:pPr>
            <a:endParaRPr lang="fr-FR" sz="36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fr-FR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6355" name="Rectangle 3"/>
          <p:cNvSpPr txBox="1">
            <a:spLocks noChangeArrowheads="1"/>
          </p:cNvSpPr>
          <p:nvPr/>
        </p:nvSpPr>
        <p:spPr bwMode="auto">
          <a:xfrm>
            <a:off x="1352550" y="1600200"/>
            <a:ext cx="64389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3200" b="1" dirty="0">
                <a:solidFill>
                  <a:schemeClr val="tx2"/>
                </a:solidFill>
                <a:latin typeface="Calibri" pitchFamily="34" charset="0"/>
              </a:rPr>
              <a:t>Virus </a:t>
            </a:r>
            <a:r>
              <a:rPr lang="fr-FR" sz="3200" b="1" dirty="0" err="1">
                <a:solidFill>
                  <a:schemeClr val="tx2"/>
                </a:solidFill>
                <a:latin typeface="Calibri" pitchFamily="34" charset="0"/>
              </a:rPr>
              <a:t>pneumotropes</a:t>
            </a:r>
            <a:endParaRPr lang="fr-FR" sz="3200" b="1" dirty="0">
              <a:solidFill>
                <a:schemeClr val="tx2"/>
              </a:solidFill>
              <a:latin typeface="Calibri" pitchFamily="34" charset="0"/>
            </a:endParaRP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Influenza, adénovirus, rhinovirus, virus respiratoire </a:t>
            </a:r>
            <a:r>
              <a:rPr lang="fr-FR" sz="2200" b="1" dirty="0" err="1">
                <a:solidFill>
                  <a:schemeClr val="tx2"/>
                </a:solidFill>
                <a:latin typeface="Calibri" pitchFamily="34" charset="0"/>
              </a:rPr>
              <a:t>syncytial</a:t>
            </a: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fr-FR" sz="2200" b="1" dirty="0" smtClean="0">
                <a:solidFill>
                  <a:schemeClr val="tx2"/>
                </a:solidFill>
                <a:latin typeface="Calibri" pitchFamily="34" charset="0"/>
              </a:rPr>
              <a:t>corona virus,</a:t>
            </a:r>
            <a:endParaRPr lang="fr-FR" sz="2200" b="1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3200" b="1" dirty="0">
                <a:solidFill>
                  <a:schemeClr val="tx2"/>
                </a:solidFill>
                <a:latin typeface="Calibri" pitchFamily="34" charset="0"/>
              </a:rPr>
              <a:t>Virus dermotropes</a:t>
            </a:r>
            <a:endParaRPr lang="fr-FR" sz="2800" b="1" dirty="0">
              <a:solidFill>
                <a:schemeClr val="tx2"/>
              </a:solidFill>
              <a:latin typeface="Calibri" pitchFamily="34" charset="0"/>
            </a:endParaRP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Variole, rougeole, rubéole, varicelle et zona</a:t>
            </a:r>
            <a:endParaRPr lang="fr-FR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3200" b="1" dirty="0">
                <a:solidFill>
                  <a:schemeClr val="tx2"/>
                </a:solidFill>
                <a:latin typeface="Calibri" pitchFamily="34" charset="0"/>
              </a:rPr>
              <a:t>Virus </a:t>
            </a:r>
            <a:r>
              <a:rPr lang="fr-FR" sz="3200" b="1" dirty="0" err="1">
                <a:solidFill>
                  <a:schemeClr val="tx2"/>
                </a:solidFill>
                <a:latin typeface="Calibri" pitchFamily="34" charset="0"/>
              </a:rPr>
              <a:t>viscérotropes</a:t>
            </a:r>
            <a:endParaRPr lang="fr-FR" sz="2800" b="1" dirty="0">
              <a:solidFill>
                <a:schemeClr val="tx2"/>
              </a:solidFill>
              <a:latin typeface="Calibri" pitchFamily="34" charset="0"/>
            </a:endParaRP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Hépatite, fièvre jaune, gastro-entérite, HIV, mononucléose</a:t>
            </a:r>
            <a:endParaRPr lang="fr-FR" sz="2400" b="1" dirty="0">
              <a:solidFill>
                <a:schemeClr val="tx2"/>
              </a:solidFill>
              <a:latin typeface="Calibri" pitchFamily="34" charset="0"/>
            </a:endParaRP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3200" b="1" dirty="0">
                <a:solidFill>
                  <a:schemeClr val="tx2"/>
                </a:solidFill>
                <a:latin typeface="Calibri" pitchFamily="34" charset="0"/>
              </a:rPr>
              <a:t>Virus neurotropes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Rage, encéphalite et </a:t>
            </a:r>
            <a:r>
              <a:rPr lang="fr-FR" sz="2200" b="1" dirty="0" err="1">
                <a:solidFill>
                  <a:schemeClr val="tx2"/>
                </a:solidFill>
                <a:latin typeface="Calibri" pitchFamily="34" charset="0"/>
              </a:rPr>
              <a:t>polyomyélite</a:t>
            </a:r>
            <a:endParaRPr lang="fr-FR" sz="22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" name="DIAPO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150"/>
            <a:ext cx="7056437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46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90700" y="90055"/>
            <a:ext cx="5562600" cy="762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Immunité antivirale</a:t>
            </a:r>
          </a:p>
        </p:txBody>
      </p:sp>
      <p:sp>
        <p:nvSpPr>
          <p:cNvPr id="357379" name="Rectangle 3"/>
          <p:cNvSpPr txBox="1">
            <a:spLocks noChangeArrowheads="1"/>
          </p:cNvSpPr>
          <p:nvPr/>
        </p:nvSpPr>
        <p:spPr bwMode="auto">
          <a:xfrm>
            <a:off x="467544" y="893620"/>
            <a:ext cx="7772400" cy="563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3200" b="1" dirty="0">
                <a:solidFill>
                  <a:schemeClr val="tx2"/>
                </a:solidFill>
                <a:latin typeface="Calibri" pitchFamily="34" charset="0"/>
              </a:rPr>
              <a:t>Immunité humorale (complément)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(Immunoglobulines) </a:t>
            </a:r>
            <a:r>
              <a:rPr lang="fr-FR" sz="2200" b="1" dirty="0" err="1">
                <a:solidFill>
                  <a:schemeClr val="tx2"/>
                </a:solidFill>
                <a:latin typeface="Calibri" pitchFamily="34" charset="0"/>
              </a:rPr>
              <a:t>IgG</a:t>
            </a: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, </a:t>
            </a:r>
            <a:r>
              <a:rPr lang="fr-FR" sz="2200" b="1" dirty="0" err="1">
                <a:solidFill>
                  <a:schemeClr val="tx2"/>
                </a:solidFill>
                <a:latin typeface="Calibri" pitchFamily="34" charset="0"/>
              </a:rPr>
              <a:t>IgM</a:t>
            </a: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 et </a:t>
            </a:r>
            <a:r>
              <a:rPr lang="fr-FR" sz="2200" b="1" dirty="0" err="1">
                <a:solidFill>
                  <a:schemeClr val="tx2"/>
                </a:solidFill>
                <a:latin typeface="Calibri" pitchFamily="34" charset="0"/>
              </a:rPr>
              <a:t>IgA</a:t>
            </a: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 sécrétoire, actives contre les formes extracellulaires des virus (lyse de l’enveloppe virale)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3200" b="1" dirty="0">
                <a:solidFill>
                  <a:schemeClr val="tx2"/>
                </a:solidFill>
                <a:latin typeface="Calibri" pitchFamily="34" charset="0"/>
              </a:rPr>
              <a:t>Immunité cellulaire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Destruction de cellules infectées par les virus par des cellules T (lymphocytes) cytotoxiques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3200" b="1" dirty="0">
                <a:solidFill>
                  <a:schemeClr val="tx2"/>
                </a:solidFill>
                <a:latin typeface="Calibri" pitchFamily="34" charset="0"/>
              </a:rPr>
              <a:t>Autre réponse immunitaire spécifique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L’infection virale induit la production d’interféron qui inhibe la réplication virale chez les cellules non infectées (ARN </a:t>
            </a:r>
            <a:r>
              <a:rPr lang="fr-FR" sz="2200" b="1" dirty="0" err="1">
                <a:solidFill>
                  <a:schemeClr val="tx2"/>
                </a:solidFill>
                <a:latin typeface="Calibri" pitchFamily="34" charset="0"/>
              </a:rPr>
              <a:t>bicaténaire</a:t>
            </a:r>
            <a:r>
              <a:rPr lang="fr-FR" sz="2200" b="1" dirty="0">
                <a:solidFill>
                  <a:schemeClr val="tx2"/>
                </a:solidFill>
                <a:latin typeface="Calibri" pitchFamily="34" charset="0"/>
              </a:rPr>
              <a:t> = bon inducteur</a:t>
            </a:r>
            <a:r>
              <a:rPr lang="fr-FR" sz="2200" b="1" dirty="0" smtClean="0">
                <a:solidFill>
                  <a:schemeClr val="tx2"/>
                </a:solidFill>
                <a:latin typeface="Calibri" pitchFamily="34" charset="0"/>
              </a:rPr>
              <a:t>)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endParaRPr lang="fr-FR" sz="22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endParaRPr lang="fr-FR" sz="1600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endParaRPr lang="fr-FR" sz="22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4" name="DIAPO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4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474345"/>
            <a:ext cx="69127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Calibri" pitchFamily="34" charset="0"/>
              </a:rPr>
              <a:t>IMMUNITE ANTI-VIRALE CHEZ LES BACTERIES</a:t>
            </a:r>
          </a:p>
          <a:p>
            <a:endParaRPr lang="fr-FR" b="1" dirty="0">
              <a:latin typeface="Calibri" pitchFamily="34" charset="0"/>
            </a:endParaRPr>
          </a:p>
          <a:p>
            <a:endParaRPr lang="fr-FR" b="1" dirty="0" smtClean="0">
              <a:latin typeface="Calibri" pitchFamily="34" charset="0"/>
            </a:endParaRPr>
          </a:p>
          <a:p>
            <a:r>
              <a:rPr lang="fr-FR" b="1" dirty="0" smtClean="0">
                <a:latin typeface="Calibri" pitchFamily="34" charset="0"/>
              </a:rPr>
              <a:t>Cas9 est associée aux séquences </a:t>
            </a:r>
            <a:r>
              <a:rPr lang="fr-FR" b="1" dirty="0" smtClean="0">
                <a:latin typeface="Calibri" pitchFamily="34" charset="0"/>
                <a:hlinkClick r:id="rId4" tooltip="Clustered Regularly Interspaced Short Palindromic Repeats"/>
              </a:rPr>
              <a:t>CRISPR</a:t>
            </a:r>
            <a:r>
              <a:rPr lang="fr-FR" b="1" dirty="0" smtClean="0">
                <a:latin typeface="Calibri" pitchFamily="34" charset="0"/>
              </a:rPr>
              <a:t> (</a:t>
            </a:r>
            <a:r>
              <a:rPr lang="fr-FR" b="1" i="1" dirty="0" err="1" smtClean="0">
                <a:latin typeface="Calibri" pitchFamily="34" charset="0"/>
              </a:rPr>
              <a:t>Clustered</a:t>
            </a:r>
            <a:r>
              <a:rPr lang="fr-FR" b="1" i="1" dirty="0" smtClean="0">
                <a:latin typeface="Calibri" pitchFamily="34" charset="0"/>
              </a:rPr>
              <a:t> </a:t>
            </a:r>
            <a:r>
              <a:rPr lang="fr-FR" b="1" i="1" dirty="0" err="1" smtClean="0">
                <a:latin typeface="Calibri" pitchFamily="34" charset="0"/>
              </a:rPr>
              <a:t>Regularly</a:t>
            </a:r>
            <a:r>
              <a:rPr lang="fr-FR" b="1" i="1" dirty="0" smtClean="0">
                <a:latin typeface="Calibri" pitchFamily="34" charset="0"/>
              </a:rPr>
              <a:t> </a:t>
            </a:r>
            <a:r>
              <a:rPr lang="fr-FR" b="1" i="1" dirty="0" err="1" smtClean="0">
                <a:latin typeface="Calibri" pitchFamily="34" charset="0"/>
              </a:rPr>
              <a:t>Interspaced</a:t>
            </a:r>
            <a:r>
              <a:rPr lang="fr-FR" b="1" i="1" dirty="0" smtClean="0">
                <a:latin typeface="Calibri" pitchFamily="34" charset="0"/>
              </a:rPr>
              <a:t> Short </a:t>
            </a:r>
            <a:r>
              <a:rPr lang="fr-FR" b="1" i="1" dirty="0" err="1" smtClean="0">
                <a:latin typeface="Calibri" pitchFamily="34" charset="0"/>
              </a:rPr>
              <a:t>Palindromic</a:t>
            </a:r>
            <a:r>
              <a:rPr lang="fr-FR" b="1" i="1" dirty="0" smtClean="0">
                <a:latin typeface="Calibri" pitchFamily="34" charset="0"/>
              </a:rPr>
              <a:t> </a:t>
            </a:r>
            <a:r>
              <a:rPr lang="fr-FR" b="1" i="1" dirty="0" err="1" smtClean="0">
                <a:latin typeface="Calibri" pitchFamily="34" charset="0"/>
              </a:rPr>
              <a:t>Repeats</a:t>
            </a:r>
            <a:r>
              <a:rPr lang="fr-FR" b="1" dirty="0" smtClean="0">
                <a:latin typeface="Calibri" pitchFamily="34" charset="0"/>
              </a:rPr>
              <a:t> ou « courtes </a:t>
            </a:r>
            <a:r>
              <a:rPr lang="fr-FR" b="1" dirty="0" smtClean="0">
                <a:latin typeface="Calibri" pitchFamily="34" charset="0"/>
                <a:hlinkClick r:id="rId5" tooltip="Séquence palindromique"/>
              </a:rPr>
              <a:t>répétitions palindromiques</a:t>
            </a:r>
            <a:r>
              <a:rPr lang="fr-FR" b="1" dirty="0" smtClean="0">
                <a:latin typeface="Calibri" pitchFamily="34" charset="0"/>
              </a:rPr>
              <a:t> regroupées et régulièrement espacées ») dans </a:t>
            </a:r>
          </a:p>
          <a:p>
            <a:r>
              <a:rPr lang="fr-FR" b="1" dirty="0" smtClean="0">
                <a:latin typeface="Calibri" pitchFamily="34" charset="0"/>
              </a:rPr>
              <a:t>l'</a:t>
            </a:r>
            <a:r>
              <a:rPr lang="fr-FR" b="1" dirty="0" smtClean="0">
                <a:latin typeface="Calibri" pitchFamily="34" charset="0"/>
                <a:hlinkClick r:id="rId6" tooltip="Immunité cellulaire"/>
              </a:rPr>
              <a:t>immunité</a:t>
            </a:r>
            <a:r>
              <a:rPr lang="fr-FR" b="1" dirty="0" smtClean="0">
                <a:latin typeface="Calibri" pitchFamily="34" charset="0"/>
              </a:rPr>
              <a:t> adaptative de </a:t>
            </a:r>
            <a:r>
              <a:rPr lang="fr-FR" b="1" i="1" dirty="0" smtClean="0">
                <a:latin typeface="Calibri" pitchFamily="34" charset="0"/>
                <a:hlinkClick r:id="rId7" tooltip="Streptococcus pyogenes"/>
              </a:rPr>
              <a:t>Streptococcus </a:t>
            </a:r>
            <a:r>
              <a:rPr lang="fr-FR" b="1" i="1" dirty="0" err="1" smtClean="0">
                <a:latin typeface="Calibri" pitchFamily="34" charset="0"/>
                <a:hlinkClick r:id="rId7" tooltip="Streptococcus pyogenes"/>
              </a:rPr>
              <a:t>pyogenes</a:t>
            </a:r>
            <a:r>
              <a:rPr lang="fr-FR" b="1" dirty="0" smtClean="0">
                <a:latin typeface="Calibri" pitchFamily="34" charset="0"/>
              </a:rPr>
              <a:t>, parmi d'autres bactéries.</a:t>
            </a:r>
          </a:p>
          <a:p>
            <a:r>
              <a:rPr lang="fr-FR" b="1" i="1" dirty="0" smtClean="0">
                <a:latin typeface="Calibri" pitchFamily="34" charset="0"/>
              </a:rPr>
              <a:t>S. </a:t>
            </a:r>
            <a:r>
              <a:rPr lang="fr-FR" b="1" i="1" dirty="0" err="1" smtClean="0">
                <a:latin typeface="Calibri" pitchFamily="34" charset="0"/>
              </a:rPr>
              <a:t>pyogenes</a:t>
            </a:r>
            <a:r>
              <a:rPr lang="fr-FR" b="1" dirty="0" smtClean="0">
                <a:latin typeface="Calibri" pitchFamily="34" charset="0"/>
              </a:rPr>
              <a:t> utilise l'outil Cas9 pour détecter et défaire l'ADN étranger, tels que l'invasion de l'ADN de </a:t>
            </a:r>
            <a:r>
              <a:rPr lang="fr-FR" b="1" dirty="0" err="1" smtClean="0">
                <a:latin typeface="Calibri" pitchFamily="34" charset="0"/>
                <a:hlinkClick r:id="rId8" tooltip="Bacteriophage"/>
              </a:rPr>
              <a:t>bacteriophages</a:t>
            </a:r>
            <a:r>
              <a:rPr lang="fr-FR" b="1" dirty="0" smtClean="0">
                <a:latin typeface="Calibri" pitchFamily="34" charset="0"/>
              </a:rPr>
              <a:t> ou d'un </a:t>
            </a:r>
            <a:r>
              <a:rPr lang="fr-FR" b="1" dirty="0" smtClean="0">
                <a:latin typeface="Calibri" pitchFamily="34" charset="0"/>
                <a:hlinkClick r:id="rId9" tooltip="Plasmide"/>
              </a:rPr>
              <a:t>ADN </a:t>
            </a:r>
            <a:r>
              <a:rPr lang="fr-FR" b="1" dirty="0" err="1" smtClean="0">
                <a:latin typeface="Calibri" pitchFamily="34" charset="0"/>
                <a:hlinkClick r:id="rId9" tooltip="Plasmide"/>
              </a:rPr>
              <a:t>plasmidique</a:t>
            </a:r>
            <a:r>
              <a:rPr lang="fr-FR" b="1" dirty="0" smtClean="0">
                <a:latin typeface="Calibri" pitchFamily="34" charset="0"/>
              </a:rPr>
              <a:t>. </a:t>
            </a:r>
          </a:p>
          <a:p>
            <a:endParaRPr lang="fr-FR" b="1" dirty="0" smtClean="0">
              <a:latin typeface="Calibri" pitchFamily="34" charset="0"/>
            </a:endParaRPr>
          </a:p>
          <a:p>
            <a:r>
              <a:rPr lang="fr-FR" b="1" dirty="0" smtClean="0">
                <a:latin typeface="Calibri" pitchFamily="34" charset="0"/>
              </a:rPr>
              <a:t>Cas9 effectue cette détection par déroulement de l'ADN étranger et la vérification de complémentarité avec la région longue d'espacement d'une vingtaine de paires de base de l'</a:t>
            </a:r>
            <a:r>
              <a:rPr lang="fr-FR" b="1" dirty="0" smtClean="0">
                <a:latin typeface="Calibri" pitchFamily="34" charset="0"/>
                <a:hlinkClick r:id="rId10" tooltip="ARN"/>
              </a:rPr>
              <a:t>ARN</a:t>
            </a:r>
            <a:r>
              <a:rPr lang="fr-FR" b="1" dirty="0" smtClean="0">
                <a:latin typeface="Calibri" pitchFamily="34" charset="0"/>
              </a:rPr>
              <a:t> guide. </a:t>
            </a:r>
          </a:p>
          <a:p>
            <a:endParaRPr lang="fr-FR" b="1" dirty="0">
              <a:latin typeface="Calibri" pitchFamily="34" charset="0"/>
            </a:endParaRPr>
          </a:p>
          <a:p>
            <a:r>
              <a:rPr lang="fr-FR" b="1" dirty="0" smtClean="0">
                <a:latin typeface="Calibri" pitchFamily="34" charset="0"/>
              </a:rPr>
              <a:t>Si une séquence d'ADN est apparentée à l'ARN guide, Cas9 découpe l'ADN invasif. </a:t>
            </a:r>
            <a:endParaRPr lang="fr-FR" b="1" dirty="0">
              <a:latin typeface="Calibri" pitchFamily="34" charset="0"/>
            </a:endParaRPr>
          </a:p>
        </p:txBody>
      </p:sp>
      <p:pic>
        <p:nvPicPr>
          <p:cNvPr id="8" name="DIAPO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38150"/>
            <a:ext cx="78486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5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4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725613" y="609600"/>
            <a:ext cx="5692775" cy="77628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Détection des virus</a:t>
            </a:r>
          </a:p>
        </p:txBody>
      </p:sp>
      <p:sp>
        <p:nvSpPr>
          <p:cNvPr id="358403" name="Rectangle 3"/>
          <p:cNvSpPr txBox="1">
            <a:spLocks noChangeArrowheads="1"/>
          </p:cNvSpPr>
          <p:nvPr/>
        </p:nvSpPr>
        <p:spPr bwMode="auto">
          <a:xfrm>
            <a:off x="785813" y="1600200"/>
            <a:ext cx="75723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b="1">
                <a:solidFill>
                  <a:schemeClr val="tx2"/>
                </a:solidFill>
                <a:latin typeface="Calibri" pitchFamily="34" charset="0"/>
              </a:rPr>
              <a:t>Culture virale sur des cellules sensibles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400" b="1">
                <a:solidFill>
                  <a:schemeClr val="tx2"/>
                </a:solidFill>
                <a:latin typeface="Calibri" pitchFamily="34" charset="0"/>
              </a:rPr>
              <a:t>Cellules en culture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400" b="1">
                <a:solidFill>
                  <a:schemeClr val="tx2"/>
                </a:solidFill>
                <a:latin typeface="Calibri" pitchFamily="34" charset="0"/>
              </a:rPr>
              <a:t>Culture sur œufs embryonés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b="1">
                <a:solidFill>
                  <a:schemeClr val="tx2"/>
                </a:solidFill>
                <a:latin typeface="Calibri" pitchFamily="34" charset="0"/>
              </a:rPr>
              <a:t>Détection d’anticorps spécifiques chez l’hôte infecté 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400" b="1">
                <a:solidFill>
                  <a:schemeClr val="tx2"/>
                </a:solidFill>
                <a:latin typeface="Calibri" pitchFamily="34" charset="0"/>
              </a:rPr>
              <a:t>Test sérologiques [sérum précoce, sérum tardif (phase aiguë ou latente)]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b="1">
                <a:solidFill>
                  <a:schemeClr val="tx2"/>
                </a:solidFill>
                <a:latin typeface="Calibri" pitchFamily="34" charset="0"/>
              </a:rPr>
              <a:t>Observation en microscopie électronique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b="1">
                <a:solidFill>
                  <a:schemeClr val="tx2"/>
                </a:solidFill>
                <a:latin typeface="Calibri" pitchFamily="34" charset="0"/>
              </a:rPr>
              <a:t>Détection du matériel génétique viral (PCR)</a:t>
            </a:r>
          </a:p>
        </p:txBody>
      </p:sp>
      <p:pic>
        <p:nvPicPr>
          <p:cNvPr id="4" name="DIAPO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7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609850" y="115888"/>
            <a:ext cx="3924300" cy="8636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Culture de virus</a:t>
            </a:r>
          </a:p>
        </p:txBody>
      </p:sp>
      <p:sp>
        <p:nvSpPr>
          <p:cNvPr id="359427" name="Rectangle 3"/>
          <p:cNvSpPr txBox="1">
            <a:spLocks noChangeArrowheads="1"/>
          </p:cNvSpPr>
          <p:nvPr/>
        </p:nvSpPr>
        <p:spPr bwMode="auto">
          <a:xfrm>
            <a:off x="1352550" y="1052513"/>
            <a:ext cx="64389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b="1">
                <a:solidFill>
                  <a:schemeClr val="tx2"/>
                </a:solidFill>
                <a:latin typeface="Calibri" pitchFamily="34" charset="0"/>
              </a:rPr>
              <a:t>Oeufs embryonés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400" b="1">
                <a:solidFill>
                  <a:schemeClr val="tx2"/>
                </a:solidFill>
                <a:latin typeface="Calibri" pitchFamily="34" charset="0"/>
              </a:rPr>
              <a:t>Membrane chorio-allantoïdienne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400" b="1">
                <a:solidFill>
                  <a:schemeClr val="tx2"/>
                </a:solidFill>
                <a:latin typeface="Calibri" pitchFamily="34" charset="0"/>
              </a:rPr>
              <a:t>Cavités amniotique et/ou allantoïdienne</a:t>
            </a:r>
          </a:p>
          <a:p>
            <a:pPr lvl="1" eaLnBrk="1" hangingPunct="1">
              <a:spcBef>
                <a:spcPct val="20000"/>
              </a:spcBef>
              <a:buFont typeface="Arial" pitchFamily="34" charset="0"/>
              <a:buChar char="–"/>
            </a:pPr>
            <a:r>
              <a:rPr lang="fr-FR" sz="2400" b="1">
                <a:solidFill>
                  <a:schemeClr val="tx2"/>
                </a:solidFill>
                <a:latin typeface="Calibri" pitchFamily="34" charset="0"/>
              </a:rPr>
              <a:t>Vitellus (jaune d’œuf)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b="1">
                <a:solidFill>
                  <a:schemeClr val="tx2"/>
                </a:solidFill>
                <a:latin typeface="Calibri" pitchFamily="34" charset="0"/>
              </a:rPr>
              <a:t>Cellules dérivées de tissus humains en couche monocellulaire </a:t>
            </a:r>
            <a:r>
              <a:rPr lang="fr-FR" sz="2400" b="1">
                <a:solidFill>
                  <a:schemeClr val="tx2"/>
                </a:solidFill>
                <a:latin typeface="Calibri" pitchFamily="34" charset="0"/>
              </a:rPr>
              <a:t>(observation d’effets cytopathogènes caractéristiques)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b="1">
                <a:solidFill>
                  <a:schemeClr val="tx2"/>
                </a:solidFill>
                <a:latin typeface="Calibri" pitchFamily="34" charset="0"/>
              </a:rPr>
              <a:t>Bactéries sensibles (bactériophages) </a:t>
            </a:r>
            <a:r>
              <a:rPr lang="fr-FR" sz="2400" b="1">
                <a:solidFill>
                  <a:schemeClr val="tx2"/>
                </a:solidFill>
                <a:latin typeface="Calibri" pitchFamily="34" charset="0"/>
              </a:rPr>
              <a:t>(plages de lyse sur des tapis bactériens)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fr-FR" sz="2800" b="1">
                <a:solidFill>
                  <a:schemeClr val="tx2"/>
                </a:solidFill>
                <a:latin typeface="Calibri" pitchFamily="34" charset="0"/>
              </a:rPr>
              <a:t>Protoplastes, Plantes témoins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endParaRPr lang="fr-FR" sz="240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" name="DIAPO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0963"/>
            <a:ext cx="8964612" cy="670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cre 2"/>
              <p14:cNvContentPartPr/>
              <p14:nvPr/>
            </p14:nvContentPartPr>
            <p14:xfrm>
              <a:off x="4465080" y="1776960"/>
              <a:ext cx="500400" cy="107640"/>
            </p14:xfrm>
          </p:contentPart>
        </mc:Choice>
        <mc:Fallback xmlns="">
          <p:pic>
            <p:nvPicPr>
              <p:cNvPr id="3" name="Encre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9240" y="1713600"/>
                <a:ext cx="5320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cre 3"/>
              <p14:cNvContentPartPr/>
              <p14:nvPr/>
            </p14:nvContentPartPr>
            <p14:xfrm>
              <a:off x="4473720" y="2134080"/>
              <a:ext cx="527400" cy="27360"/>
            </p14:xfrm>
          </p:contentPart>
        </mc:Choice>
        <mc:Fallback xmlns="">
          <p:pic>
            <p:nvPicPr>
              <p:cNvPr id="4" name="Encre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57880" y="2070720"/>
                <a:ext cx="5590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cre 4"/>
              <p14:cNvContentPartPr/>
              <p14:nvPr/>
            </p14:nvContentPartPr>
            <p14:xfrm>
              <a:off x="4447080" y="2321640"/>
              <a:ext cx="580680" cy="223560"/>
            </p14:xfrm>
          </p:contentPart>
        </mc:Choice>
        <mc:Fallback xmlns="">
          <p:pic>
            <p:nvPicPr>
              <p:cNvPr id="5" name="Encre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31240" y="2258280"/>
                <a:ext cx="61236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cre 5"/>
              <p14:cNvContentPartPr/>
              <p14:nvPr/>
            </p14:nvContentPartPr>
            <p14:xfrm>
              <a:off x="4491720" y="2714760"/>
              <a:ext cx="580680" cy="360"/>
            </p14:xfrm>
          </p:contentPart>
        </mc:Choice>
        <mc:Fallback xmlns="">
          <p:pic>
            <p:nvPicPr>
              <p:cNvPr id="6" name="Encre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5880" y="2651040"/>
                <a:ext cx="6127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cre 6"/>
              <p14:cNvContentPartPr/>
              <p14:nvPr/>
            </p14:nvContentPartPr>
            <p14:xfrm>
              <a:off x="4473720" y="3295080"/>
              <a:ext cx="554040" cy="9360"/>
            </p14:xfrm>
          </p:contentPart>
        </mc:Choice>
        <mc:Fallback xmlns="">
          <p:pic>
            <p:nvPicPr>
              <p:cNvPr id="7" name="Encre 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57880" y="3231720"/>
                <a:ext cx="5857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cre 7"/>
              <p14:cNvContentPartPr/>
              <p14:nvPr/>
            </p14:nvContentPartPr>
            <p14:xfrm>
              <a:off x="4473720" y="4071960"/>
              <a:ext cx="590040" cy="18360"/>
            </p14:xfrm>
          </p:contentPart>
        </mc:Choice>
        <mc:Fallback xmlns="">
          <p:pic>
            <p:nvPicPr>
              <p:cNvPr id="8" name="Encre 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57880" y="4008600"/>
                <a:ext cx="62172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Encre 8"/>
              <p14:cNvContentPartPr/>
              <p14:nvPr/>
            </p14:nvContentPartPr>
            <p14:xfrm>
              <a:off x="4465080" y="4366440"/>
              <a:ext cx="536040" cy="36360"/>
            </p14:xfrm>
          </p:contentPart>
        </mc:Choice>
        <mc:Fallback xmlns="">
          <p:pic>
            <p:nvPicPr>
              <p:cNvPr id="9" name="Encre 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449240" y="4303080"/>
                <a:ext cx="567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Encre 9"/>
              <p14:cNvContentPartPr/>
              <p14:nvPr/>
            </p14:nvContentPartPr>
            <p14:xfrm>
              <a:off x="4491720" y="4723920"/>
              <a:ext cx="536040" cy="18000"/>
            </p14:xfrm>
          </p:contentPart>
        </mc:Choice>
        <mc:Fallback xmlns="">
          <p:pic>
            <p:nvPicPr>
              <p:cNvPr id="10" name="Encre 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75880" y="4660200"/>
                <a:ext cx="5677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Encre 10"/>
              <p14:cNvContentPartPr/>
              <p14:nvPr/>
            </p14:nvContentPartPr>
            <p14:xfrm>
              <a:off x="4491720" y="4982760"/>
              <a:ext cx="527400" cy="27000"/>
            </p14:xfrm>
          </p:contentPart>
        </mc:Choice>
        <mc:Fallback xmlns="">
          <p:pic>
            <p:nvPicPr>
              <p:cNvPr id="11" name="Encre 1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75880" y="4919400"/>
                <a:ext cx="5590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Encre 11"/>
              <p14:cNvContentPartPr/>
              <p14:nvPr/>
            </p14:nvContentPartPr>
            <p14:xfrm>
              <a:off x="4491720" y="5143320"/>
              <a:ext cx="563040" cy="27360"/>
            </p14:xfrm>
          </p:contentPart>
        </mc:Choice>
        <mc:Fallback xmlns="">
          <p:pic>
            <p:nvPicPr>
              <p:cNvPr id="12" name="Encre 1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475880" y="5079960"/>
                <a:ext cx="5947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Encre 12"/>
              <p14:cNvContentPartPr/>
              <p14:nvPr/>
            </p14:nvContentPartPr>
            <p14:xfrm>
              <a:off x="4420440" y="5456160"/>
              <a:ext cx="562680" cy="9000"/>
            </p14:xfrm>
          </p:contentPart>
        </mc:Choice>
        <mc:Fallback xmlns="">
          <p:pic>
            <p:nvPicPr>
              <p:cNvPr id="13" name="Encre 12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04600" y="5392440"/>
                <a:ext cx="59436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Encre 13"/>
              <p14:cNvContentPartPr/>
              <p14:nvPr/>
            </p14:nvContentPartPr>
            <p14:xfrm>
              <a:off x="4965120" y="5733000"/>
              <a:ext cx="360" cy="360"/>
            </p14:xfrm>
          </p:contentPart>
        </mc:Choice>
        <mc:Fallback xmlns="">
          <p:pic>
            <p:nvPicPr>
              <p:cNvPr id="14" name="Encre 13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49280" y="56692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Encre 14"/>
              <p14:cNvContentPartPr/>
              <p14:nvPr/>
            </p14:nvContentPartPr>
            <p14:xfrm>
              <a:off x="4965120" y="5733000"/>
              <a:ext cx="360" cy="360"/>
            </p14:xfrm>
          </p:contentPart>
        </mc:Choice>
        <mc:Fallback xmlns="">
          <p:pic>
            <p:nvPicPr>
              <p:cNvPr id="15" name="Encre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949280" y="56692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6" name="Encre 15"/>
              <p14:cNvContentPartPr/>
              <p14:nvPr/>
            </p14:nvContentPartPr>
            <p14:xfrm>
              <a:off x="4447080" y="6009840"/>
              <a:ext cx="714600" cy="27000"/>
            </p14:xfrm>
          </p:contentPart>
        </mc:Choice>
        <mc:Fallback xmlns="">
          <p:pic>
            <p:nvPicPr>
              <p:cNvPr id="16" name="Encre 1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31240" y="5946120"/>
                <a:ext cx="7466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7" name="Encre 16"/>
              <p14:cNvContentPartPr/>
              <p14:nvPr/>
            </p14:nvContentPartPr>
            <p14:xfrm>
              <a:off x="4447080" y="6572160"/>
              <a:ext cx="723600" cy="54000"/>
            </p14:xfrm>
          </p:contentPart>
        </mc:Choice>
        <mc:Fallback xmlns="">
          <p:pic>
            <p:nvPicPr>
              <p:cNvPr id="17" name="Encre 1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31240" y="6508800"/>
                <a:ext cx="755280" cy="18072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DIAPO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Image 11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5888"/>
            <a:ext cx="53070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5" name="Image 10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96975"/>
            <a:ext cx="4751388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IAPO 22-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0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52513"/>
            <a:ext cx="38877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1166813"/>
            <a:ext cx="58007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9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</Words>
  <Application>Microsoft Office PowerPoint</Application>
  <PresentationFormat>Affichage à l'écran (4:3)</PresentationFormat>
  <Paragraphs>44</Paragraphs>
  <Slides>10</Slides>
  <Notes>0</Notes>
  <HiddenSlides>0</HiddenSlides>
  <MMClips>7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Utilisateur Windows</cp:lastModifiedBy>
  <cp:revision>1</cp:revision>
  <dcterms:created xsi:type="dcterms:W3CDTF">2020-04-08T19:29:21Z</dcterms:created>
  <dcterms:modified xsi:type="dcterms:W3CDTF">2020-04-08T19:29:58Z</dcterms:modified>
</cp:coreProperties>
</file>