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B9A70D2C-BA8F-47D5-A0A5-F5ED851AECFE}"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3983382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A70D2C-BA8F-47D5-A0A5-F5ED851AECFE}"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255255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A70D2C-BA8F-47D5-A0A5-F5ED851AECFE}"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285387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9A70D2C-BA8F-47D5-A0A5-F5ED851AECFE}"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3657744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B9A70D2C-BA8F-47D5-A0A5-F5ED851AECFE}" type="datetimeFigureOut">
              <a:rPr lang="fr-FR" smtClean="0"/>
              <a:t>08/04/2020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3088573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9A70D2C-BA8F-47D5-A0A5-F5ED851AECFE}" type="datetimeFigureOut">
              <a:rPr lang="fr-FR" smtClean="0"/>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3637828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9A70D2C-BA8F-47D5-A0A5-F5ED851AECFE}" type="datetimeFigureOut">
              <a:rPr lang="fr-FR" smtClean="0"/>
              <a:t>08/04/2020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3014432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B9A70D2C-BA8F-47D5-A0A5-F5ED851AECFE}" type="datetimeFigureOut">
              <a:rPr lang="fr-FR" smtClean="0"/>
              <a:t>08/04/2020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4139752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9A70D2C-BA8F-47D5-A0A5-F5ED851AECFE}" type="datetimeFigureOut">
              <a:rPr lang="fr-FR" smtClean="0"/>
              <a:t>08/04/2020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3985835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A70D2C-BA8F-47D5-A0A5-F5ED851AECFE}" type="datetimeFigureOut">
              <a:rPr lang="fr-FR" smtClean="0"/>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374547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B9A70D2C-BA8F-47D5-A0A5-F5ED851AECFE}" type="datetimeFigureOut">
              <a:rPr lang="fr-FR" smtClean="0"/>
              <a:t>08/04/2020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0353D43-F664-45BC-8E2F-5D98D56669C7}" type="slidenum">
              <a:rPr lang="fr-FR" smtClean="0"/>
              <a:t>‹N°›</a:t>
            </a:fld>
            <a:endParaRPr lang="fr-FR"/>
          </a:p>
        </p:txBody>
      </p:sp>
    </p:spTree>
    <p:extLst>
      <p:ext uri="{BB962C8B-B14F-4D97-AF65-F5344CB8AC3E}">
        <p14:creationId xmlns:p14="http://schemas.microsoft.com/office/powerpoint/2010/main" val="2066551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A70D2C-BA8F-47D5-A0A5-F5ED851AECFE}" type="datetimeFigureOut">
              <a:rPr lang="fr-FR" smtClean="0"/>
              <a:t>08/04/2020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53D43-F664-45BC-8E2F-5D98D56669C7}" type="slidenum">
              <a:rPr lang="fr-FR" smtClean="0"/>
              <a:t>‹N°›</a:t>
            </a:fld>
            <a:endParaRPr lang="fr-FR"/>
          </a:p>
        </p:txBody>
      </p:sp>
    </p:spTree>
    <p:extLst>
      <p:ext uri="{BB962C8B-B14F-4D97-AF65-F5344CB8AC3E}">
        <p14:creationId xmlns:p14="http://schemas.microsoft.com/office/powerpoint/2010/main" val="206724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png"/><Relationship Id="rId5" Type="http://schemas.microsoft.com/office/2007/relationships/hdphoto" Target="../media/hdphoto1.wdp"/><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media" Target="../media/media3.wav"/><Relationship Id="rId7" Type="http://schemas.openxmlformats.org/officeDocument/2006/relationships/image" Target="../media/image2.png"/><Relationship Id="rId2" Type="http://schemas.openxmlformats.org/officeDocument/2006/relationships/audio" Target="../media/media2.wav"/><Relationship Id="rId1" Type="http://schemas.microsoft.com/office/2007/relationships/media" Target="../media/media2.wav"/><Relationship Id="rId6" Type="http://schemas.openxmlformats.org/officeDocument/2006/relationships/image" Target="../media/image4.png"/><Relationship Id="rId5" Type="http://schemas.openxmlformats.org/officeDocument/2006/relationships/slideLayout" Target="../slideLayouts/slideLayout7.xml"/><Relationship Id="rId4" Type="http://schemas.openxmlformats.org/officeDocument/2006/relationships/audio" Target="../media/media3.wav"/></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ki/Polyprotein" TargetMode="External"/><Relationship Id="rId3" Type="http://schemas.openxmlformats.org/officeDocument/2006/relationships/slideLayout" Target="../slideLayouts/slideLayout7.xml"/><Relationship Id="rId7" Type="http://schemas.openxmlformats.org/officeDocument/2006/relationships/hyperlink" Target="https://en.wikipedia.org/wiki/AIDS" TargetMode="External"/><Relationship Id="rId12" Type="http://schemas.openxmlformats.org/officeDocument/2006/relationships/image" Target="../media/image2.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hyperlink" Target="https://en.wikipedia.org/wiki/Retrovirus" TargetMode="External"/><Relationship Id="rId11" Type="http://schemas.openxmlformats.org/officeDocument/2006/relationships/hyperlink" Target="https://en.wikipedia.org/wiki/Virion" TargetMode="External"/><Relationship Id="rId5" Type="http://schemas.openxmlformats.org/officeDocument/2006/relationships/hyperlink" Target="https://en.wikipedia.org/wiki/HIV" TargetMode="External"/><Relationship Id="rId10" Type="http://schemas.openxmlformats.org/officeDocument/2006/relationships/hyperlink" Target="https://en.wikipedia.org/wiki/Pol_(HIV)" TargetMode="External"/><Relationship Id="rId4" Type="http://schemas.openxmlformats.org/officeDocument/2006/relationships/hyperlink" Target="https://en.wikipedia.org/wiki/Retroviral_aspartyl_protease" TargetMode="External"/><Relationship Id="rId9" Type="http://schemas.openxmlformats.org/officeDocument/2006/relationships/hyperlink" Target="https://en.wikipedia.org/wiki/Group-specific_antigen"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ncbi.nlm.nih.gov/pubmed/?term=PMID:%20359827" TargetMode="External"/><Relationship Id="rId3" Type="http://schemas.openxmlformats.org/officeDocument/2006/relationships/slideLayout" Target="../slideLayouts/slideLayout7.xml"/><Relationship Id="rId7" Type="http://schemas.openxmlformats.org/officeDocument/2006/relationships/hyperlink" Target="http://www.ncbi.nlm.nih.gov/pubmed/?term=PMID:%2022933343" TargetMode="External"/><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hyperlink" Target="http://www.ncbi.nlm.nih.gov/pubmed/?term=PMID:%2018299577" TargetMode="External"/><Relationship Id="rId5" Type="http://schemas.openxmlformats.org/officeDocument/2006/relationships/hyperlink" Target="http://en.wikipedia.org/wiki/Transduction_(genetics)" TargetMode="External"/><Relationship Id="rId10" Type="http://schemas.openxmlformats.org/officeDocument/2006/relationships/image" Target="../media/image2.png"/><Relationship Id="rId4" Type="http://schemas.openxmlformats.org/officeDocument/2006/relationships/hyperlink" Target="https://viralzone.expasy.org/by_protein/980" TargetMode="Externa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609600" y="228600"/>
            <a:ext cx="7924800" cy="685800"/>
          </a:xfrm>
          <a:prstGeom prst="rect">
            <a:avLst/>
          </a:prstGeom>
          <a:noFill/>
          <a:ln w="12700">
            <a:noFill/>
            <a:miter lim="800000"/>
            <a:headEnd/>
            <a:tailEnd/>
          </a:ln>
          <a:effectLst/>
        </p:spPr>
        <p:txBody>
          <a:bodyPr lIns="90487" tIns="44450" rIns="90487" bIns="44450" anchor="b"/>
          <a:lstStyle/>
          <a:p>
            <a:pPr algn="ctr" fontAlgn="auto">
              <a:spcBef>
                <a:spcPts val="0"/>
              </a:spcBef>
              <a:spcAft>
                <a:spcPts val="0"/>
              </a:spcAft>
              <a:defRPr/>
            </a:pPr>
            <a:r>
              <a:rPr lang="fr-FR" sz="3600" dirty="0">
                <a:solidFill>
                  <a:schemeClr val="accent2"/>
                </a:solidFill>
                <a:effectLst>
                  <a:outerShdw blurRad="38100" dist="38100" dir="2700000" algn="tl">
                    <a:srgbClr val="000000"/>
                  </a:outerShdw>
                </a:effectLst>
                <a:latin typeface="Helvetica" charset="0"/>
                <a:cs typeface="+mn-cs"/>
              </a:rPr>
              <a:t>Cycle de vie du VIH</a:t>
            </a:r>
            <a:endParaRPr lang="fr-FR" sz="4400" dirty="0">
              <a:solidFill>
                <a:schemeClr val="accent2"/>
              </a:solidFill>
              <a:effectLst>
                <a:outerShdw blurRad="38100" dist="38100" dir="2700000" algn="tl">
                  <a:srgbClr val="000000"/>
                </a:outerShdw>
              </a:effectLst>
              <a:latin typeface="Helvetica" charset="0"/>
              <a:cs typeface="+mn-cs"/>
            </a:endParaRPr>
          </a:p>
        </p:txBody>
      </p:sp>
      <p:pic>
        <p:nvPicPr>
          <p:cNvPr id="30" name="Picture 2" descr="https://1.bp.blogspot.com/-Ws2iVIdj1Os/XWpA6Xe9ysI/AAAAAAAAEtQ/TTjj7SKkBXE2fB1hKtGkpGny5OlxSUaaACLcBGAs/s400/CycleVIH.gif"/>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1031179" y="1316803"/>
            <a:ext cx="7639279" cy="5557577"/>
          </a:xfrm>
          <a:prstGeom prst="rect">
            <a:avLst/>
          </a:prstGeom>
          <a:noFill/>
          <a:extLst>
            <a:ext uri="{909E8E84-426E-40DD-AFC4-6F175D3DCCD1}">
              <a14:hiddenFill xmlns:a14="http://schemas.microsoft.com/office/drawing/2010/main">
                <a:solidFill>
                  <a:srgbClr val="FFFFFF"/>
                </a:solidFill>
              </a14:hiddenFill>
            </a:ext>
          </a:extLst>
        </p:spPr>
      </p:pic>
      <p:pic>
        <p:nvPicPr>
          <p:cNvPr id="10" name="DIAPO 10-1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377008" y="434304"/>
            <a:ext cx="609600" cy="609600"/>
          </a:xfrm>
          <a:prstGeom prst="rect">
            <a:avLst/>
          </a:prstGeom>
        </p:spPr>
      </p:pic>
    </p:spTree>
    <p:extLst>
      <p:ext uri="{BB962C8B-B14F-4D97-AF65-F5344CB8AC3E}">
        <p14:creationId xmlns:p14="http://schemas.microsoft.com/office/powerpoint/2010/main" val="20661608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8587"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4450"/>
            <a:ext cx="8351838" cy="665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637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38" name="Picture 2" descr="The life cycle of SARS-CoV and MERS-CoV in host cells. SARS-CoV and MERS-CoV enter target cells through an endosomal pathway. The S proteins of SARS and MERS bind to cellular receptor angiotensin-converting enzyme 2 (ACE2) and cellular receptor dipeptidyl peptidase 4 (DPP4), respectively. Following entry of the virus into the host cell, the viral RNA is unveiled in the cytoplasm. ORF1a and ORF1ab are translated to produce pp1a and pp1ab polyproteins, which are cleaved by the proteases that are encoded by ORF1a to yield 16 non-structural proteins that form the RNA replicase-transcriptase complex. This complex drives the production of negative-sense RNAs [(−) RNA] through both replication and transcription. During replication, full-length (−) RNA copies of the genome are produced and used as templates for full-length (+) RNA genomes. During transcription, a subset of 7-9 sub-genomic RNAs, including those encoding all structural proteins, is produced through discontinuous transcription. Although the different sub-genomic mRNAs may contain several open reading frames (ORFs), only the first ORF (that closest to the 5′ end) is translated. Viral nucleocapsids are assembled from genomic RNA and N protein in the cytoplasm, followed by budding into the lumen of the ERGIC (endoplasmic reticulum (ER)-Golgi intermediate compartment). Virions are then released from the infected cell through exocytosis. SARS-CoV, severe acute respiratory syndrome coronavirus; MERS-CoV, Middle East respiratory syndrome coronavirus; S, spike; E, envelope; M, membrane; N, nucleocapsi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188" y="115888"/>
            <a:ext cx="8064500"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39" name="ZoneTexte 1"/>
          <p:cNvSpPr txBox="1">
            <a:spLocks noChangeArrowheads="1"/>
          </p:cNvSpPr>
          <p:nvPr/>
        </p:nvSpPr>
        <p:spPr bwMode="auto">
          <a:xfrm>
            <a:off x="0" y="4076700"/>
            <a:ext cx="903605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200" b="1"/>
              <a:t>The life cycle of SARS-CoV and MERS-CoV in host cells. SARS-CoV and MERS-CoV enter target cells through an endosomal pathway. The S proteins of SARS and MERS bind to cellular receptor angiotensin-converting enzyme 2 (ACE2) and cellular receptor dipeptidyl peptidase 4 (DPP4), respectively. Following entry of the virus into the host cell, the viral RNA is unveiled in the cytoplasm. ORF1a and ORF1ab are translated to produce pp1a and pp1ab polyproteins, which are cleaved by the proteases that are encoded by ORF1a to yield 16 non-structural proteins that form the RNA replicase-transcriptase complex. This complex drives the production of negative-sense RNAs [(−) RNA] through both replication and transcription. During replication, full-length (−) RNA copies of the genome are produced and used as templates for full-length (+) RNA genomes. During transcription, a subset of 7-9 sub-genomic RNAs, including those encoding all structural proteins, is produced through discontinuous transcription. Although the different sub-genomic mRNAs may contain several open reading frames (ORFs), only the first ORF (that closest to the 5′ end) is translated. Viral nucleocapsids are assembled from genomic RNA and N protein in the cytoplasm, followed by budding into the lumen of the ERGIC (endoplasmic reticulum (ER)-Golgi intermediate compartment). Virions are then released from the infected cell through exocytosis. SARS-CoV, severe acute respiratory syndrome coronavirus; MERS-CoV, Middle East respiratory syndrome coronavirus; S, spike; E, envelope; M, membrane; N, nucleocapsid</a:t>
            </a:r>
          </a:p>
          <a:p>
            <a:pPr eaLnBrk="1" hangingPunct="1"/>
            <a:endParaRPr lang="fr-FR" sz="1200"/>
          </a:p>
        </p:txBody>
      </p:sp>
      <p:pic>
        <p:nvPicPr>
          <p:cNvPr id="3" name="DIAPO 12-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pic>
        <p:nvPicPr>
          <p:cNvPr id="5" name="DIAPO 12-1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954758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8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1804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114" name="Picture 10" descr="https://www.researchgate.net/profile/Shuwen_Liu/publication/23986117/figure/fig1/AS:281307016908800@1444080227022/The-life-cycle-of-SARS-CoV-in-host-cellsSevere-acute-respiratory-syndrome-coronaviru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908050"/>
            <a:ext cx="7920038"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6115" name="ZoneTexte 1"/>
          <p:cNvSpPr txBox="1">
            <a:spLocks noChangeArrowheads="1"/>
          </p:cNvSpPr>
          <p:nvPr/>
        </p:nvSpPr>
        <p:spPr bwMode="auto">
          <a:xfrm>
            <a:off x="2555875" y="260350"/>
            <a:ext cx="48958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fr-FR"/>
              <a:t>MULTIPLICATION DU CORONA VIRUS</a:t>
            </a:r>
          </a:p>
        </p:txBody>
      </p:sp>
    </p:spTree>
    <p:extLst>
      <p:ext uri="{BB962C8B-B14F-4D97-AF65-F5344CB8AC3E}">
        <p14:creationId xmlns:p14="http://schemas.microsoft.com/office/powerpoint/2010/main" val="198389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ZoneTexte 1"/>
          <p:cNvSpPr txBox="1">
            <a:spLocks noChangeArrowheads="1"/>
          </p:cNvSpPr>
          <p:nvPr/>
        </p:nvSpPr>
        <p:spPr bwMode="auto">
          <a:xfrm>
            <a:off x="539750" y="1268413"/>
            <a:ext cx="7920038"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000" b="1" dirty="0">
                <a:solidFill>
                  <a:srgbClr val="002060"/>
                </a:solidFill>
                <a:latin typeface="Calibri" pitchFamily="34" charset="0"/>
              </a:rPr>
              <a:t>HIV-1 protease (PR) is a </a:t>
            </a:r>
            <a:r>
              <a:rPr lang="en-US" sz="2000" b="1" dirty="0">
                <a:solidFill>
                  <a:srgbClr val="002060"/>
                </a:solidFill>
                <a:latin typeface="Calibri" pitchFamily="34" charset="0"/>
                <a:hlinkClick r:id="rId4" tooltip="Retroviral aspartyl protease"/>
              </a:rPr>
              <a:t>retroviral </a:t>
            </a:r>
            <a:r>
              <a:rPr lang="en-US" sz="2000" b="1" dirty="0" err="1">
                <a:solidFill>
                  <a:srgbClr val="002060"/>
                </a:solidFill>
                <a:latin typeface="Calibri" pitchFamily="34" charset="0"/>
                <a:hlinkClick r:id="rId4" tooltip="Retroviral aspartyl protease"/>
              </a:rPr>
              <a:t>aspartyl</a:t>
            </a:r>
            <a:r>
              <a:rPr lang="en-US" sz="2000" b="1" dirty="0">
                <a:solidFill>
                  <a:srgbClr val="002060"/>
                </a:solidFill>
                <a:latin typeface="Calibri" pitchFamily="34" charset="0"/>
                <a:hlinkClick r:id="rId4" tooltip="Retroviral aspartyl protease"/>
              </a:rPr>
              <a:t> protease</a:t>
            </a:r>
            <a:r>
              <a:rPr lang="en-US" sz="2000" b="1" dirty="0">
                <a:solidFill>
                  <a:srgbClr val="002060"/>
                </a:solidFill>
                <a:latin typeface="Calibri" pitchFamily="34" charset="0"/>
              </a:rPr>
              <a:t> (</a:t>
            </a:r>
            <a:r>
              <a:rPr lang="en-US" sz="2000" b="1" dirty="0" err="1">
                <a:solidFill>
                  <a:srgbClr val="002060"/>
                </a:solidFill>
                <a:latin typeface="Calibri" pitchFamily="34" charset="0"/>
              </a:rPr>
              <a:t>retropepsin</a:t>
            </a:r>
            <a:r>
              <a:rPr lang="en-US" sz="2000" b="1" dirty="0">
                <a:solidFill>
                  <a:srgbClr val="002060"/>
                </a:solidFill>
                <a:latin typeface="Calibri" pitchFamily="34" charset="0"/>
              </a:rPr>
              <a:t>), an enzyme involved with peptide bond hydrolysis in retroviruses, that is essential for the life-cycle of </a:t>
            </a:r>
            <a:r>
              <a:rPr lang="en-US" sz="2000" b="1" dirty="0">
                <a:solidFill>
                  <a:srgbClr val="002060"/>
                </a:solidFill>
                <a:latin typeface="Calibri" pitchFamily="34" charset="0"/>
                <a:hlinkClick r:id="rId5" tooltip="HIV"/>
              </a:rPr>
              <a:t>HIV</a:t>
            </a:r>
            <a:r>
              <a:rPr lang="en-US" sz="2000" b="1" dirty="0">
                <a:solidFill>
                  <a:srgbClr val="002060"/>
                </a:solidFill>
                <a:latin typeface="Calibri" pitchFamily="34" charset="0"/>
              </a:rPr>
              <a:t>, the </a:t>
            </a:r>
            <a:r>
              <a:rPr lang="en-US" sz="2000" b="1" dirty="0">
                <a:solidFill>
                  <a:srgbClr val="002060"/>
                </a:solidFill>
                <a:latin typeface="Calibri" pitchFamily="34" charset="0"/>
                <a:hlinkClick r:id="rId6" tooltip="Retrovirus"/>
              </a:rPr>
              <a:t>retrovirus</a:t>
            </a:r>
            <a:r>
              <a:rPr lang="en-US" sz="2000" b="1" dirty="0">
                <a:solidFill>
                  <a:srgbClr val="002060"/>
                </a:solidFill>
                <a:latin typeface="Calibri" pitchFamily="34" charset="0"/>
              </a:rPr>
              <a:t> that causes </a:t>
            </a:r>
            <a:r>
              <a:rPr lang="en-US" sz="2000" b="1" dirty="0">
                <a:solidFill>
                  <a:srgbClr val="002060"/>
                </a:solidFill>
                <a:latin typeface="Calibri" pitchFamily="34" charset="0"/>
                <a:hlinkClick r:id="rId7" tooltip="AIDS"/>
              </a:rPr>
              <a:t>AIDS</a:t>
            </a:r>
            <a:r>
              <a:rPr lang="en-US" sz="2000" b="1" dirty="0">
                <a:solidFill>
                  <a:srgbClr val="002060"/>
                </a:solidFill>
                <a:latin typeface="Calibri" pitchFamily="34" charset="0"/>
              </a:rPr>
              <a:t>.</a:t>
            </a:r>
            <a:r>
              <a:rPr lang="en-US" sz="2000" b="1" baseline="30000" dirty="0">
                <a:solidFill>
                  <a:srgbClr val="002060"/>
                </a:solidFill>
                <a:latin typeface="Calibri" pitchFamily="34" charset="0"/>
              </a:rPr>
              <a:t> </a:t>
            </a:r>
          </a:p>
          <a:p>
            <a:pPr eaLnBrk="1" hangingPunct="1"/>
            <a:endParaRPr lang="en-US" sz="2000" b="1" baseline="30000" dirty="0">
              <a:solidFill>
                <a:srgbClr val="002060"/>
              </a:solidFill>
              <a:latin typeface="Calibri" pitchFamily="34" charset="0"/>
            </a:endParaRPr>
          </a:p>
          <a:p>
            <a:pPr eaLnBrk="1" hangingPunct="1"/>
            <a:r>
              <a:rPr lang="en-US" sz="2000" b="1" dirty="0">
                <a:solidFill>
                  <a:srgbClr val="002060"/>
                </a:solidFill>
                <a:latin typeface="Calibri" pitchFamily="34" charset="0"/>
              </a:rPr>
              <a:t>HIV protease cleaves </a:t>
            </a:r>
            <a:r>
              <a:rPr lang="en-US" sz="2000" b="1" dirty="0" smtClean="0">
                <a:solidFill>
                  <a:srgbClr val="002060"/>
                </a:solidFill>
                <a:latin typeface="Calibri" pitchFamily="34" charset="0"/>
              </a:rPr>
              <a:t>newly synthesized</a:t>
            </a:r>
            <a:r>
              <a:rPr lang="en-US" sz="2000" b="1" dirty="0">
                <a:solidFill>
                  <a:srgbClr val="002060"/>
                </a:solidFill>
                <a:latin typeface="Calibri" pitchFamily="34" charset="0"/>
              </a:rPr>
              <a:t> </a:t>
            </a:r>
            <a:r>
              <a:rPr lang="en-US" sz="2000" b="1" dirty="0" err="1">
                <a:solidFill>
                  <a:srgbClr val="002060"/>
                </a:solidFill>
                <a:latin typeface="Calibri" pitchFamily="34" charset="0"/>
                <a:hlinkClick r:id="rId8" tooltip="Polyprotein"/>
              </a:rPr>
              <a:t>polyproteins</a:t>
            </a:r>
            <a:r>
              <a:rPr lang="en-US" sz="2000" b="1" dirty="0">
                <a:solidFill>
                  <a:srgbClr val="002060"/>
                </a:solidFill>
                <a:latin typeface="Calibri" pitchFamily="34" charset="0"/>
              </a:rPr>
              <a:t> (namely, </a:t>
            </a:r>
            <a:r>
              <a:rPr lang="en-US" sz="2000" b="1" dirty="0">
                <a:solidFill>
                  <a:srgbClr val="002060"/>
                </a:solidFill>
                <a:latin typeface="Calibri" pitchFamily="34" charset="0"/>
                <a:hlinkClick r:id="rId9" tooltip="Group-specific antigen"/>
              </a:rPr>
              <a:t>Gag</a:t>
            </a:r>
            <a:r>
              <a:rPr lang="en-US" sz="2000" b="1" dirty="0">
                <a:solidFill>
                  <a:srgbClr val="002060"/>
                </a:solidFill>
                <a:latin typeface="Calibri" pitchFamily="34" charset="0"/>
              </a:rPr>
              <a:t> and Gag-</a:t>
            </a:r>
            <a:r>
              <a:rPr lang="en-US" sz="2000" b="1" dirty="0">
                <a:solidFill>
                  <a:srgbClr val="002060"/>
                </a:solidFill>
                <a:latin typeface="Calibri" pitchFamily="34" charset="0"/>
                <a:hlinkClick r:id="rId10" tooltip="Pol (HIV)"/>
              </a:rPr>
              <a:t>Pol</a:t>
            </a:r>
            <a:r>
              <a:rPr lang="en-US" sz="2000" b="1" dirty="0">
                <a:solidFill>
                  <a:srgbClr val="002060"/>
                </a:solidFill>
                <a:latin typeface="Calibri" pitchFamily="34" charset="0"/>
              </a:rPr>
              <a:t>)  at nine cleavage sites to create the mature protein components of an HIV </a:t>
            </a:r>
            <a:r>
              <a:rPr lang="en-US" sz="2000" b="1" dirty="0" err="1">
                <a:solidFill>
                  <a:srgbClr val="002060"/>
                </a:solidFill>
                <a:latin typeface="Calibri" pitchFamily="34" charset="0"/>
                <a:hlinkClick r:id="rId11" tooltip="Virion"/>
              </a:rPr>
              <a:t>virion</a:t>
            </a:r>
            <a:r>
              <a:rPr lang="en-US" sz="2000" b="1" dirty="0">
                <a:solidFill>
                  <a:srgbClr val="002060"/>
                </a:solidFill>
                <a:latin typeface="Calibri" pitchFamily="34" charset="0"/>
              </a:rPr>
              <a:t>.</a:t>
            </a:r>
          </a:p>
          <a:p>
            <a:pPr eaLnBrk="1" hangingPunct="1"/>
            <a:endParaRPr lang="en-US" sz="2000" b="1" dirty="0">
              <a:solidFill>
                <a:srgbClr val="002060"/>
              </a:solidFill>
              <a:latin typeface="Calibri" pitchFamily="34" charset="0"/>
            </a:endParaRPr>
          </a:p>
          <a:p>
            <a:pPr eaLnBrk="1" hangingPunct="1"/>
            <a:r>
              <a:rPr lang="en-US" sz="2000" b="1" dirty="0">
                <a:solidFill>
                  <a:srgbClr val="002060"/>
                </a:solidFill>
                <a:latin typeface="Calibri" pitchFamily="34" charset="0"/>
              </a:rPr>
              <a:t>Without effective HIV protease, HIV </a:t>
            </a:r>
            <a:r>
              <a:rPr lang="en-US" sz="2000" b="1" dirty="0" err="1">
                <a:solidFill>
                  <a:srgbClr val="002060"/>
                </a:solidFill>
                <a:latin typeface="Calibri" pitchFamily="34" charset="0"/>
              </a:rPr>
              <a:t>virions</a:t>
            </a:r>
            <a:r>
              <a:rPr lang="en-US" sz="2000" b="1" dirty="0">
                <a:solidFill>
                  <a:srgbClr val="002060"/>
                </a:solidFill>
                <a:latin typeface="Calibri" pitchFamily="34" charset="0"/>
              </a:rPr>
              <a:t> remain </a:t>
            </a:r>
            <a:r>
              <a:rPr lang="en-US" sz="2000" b="1" dirty="0" err="1">
                <a:solidFill>
                  <a:srgbClr val="002060"/>
                </a:solidFill>
                <a:latin typeface="Calibri" pitchFamily="34" charset="0"/>
              </a:rPr>
              <a:t>uninfectious</a:t>
            </a:r>
            <a:r>
              <a:rPr lang="en-US" sz="2000" b="1" dirty="0">
                <a:solidFill>
                  <a:srgbClr val="002060"/>
                </a:solidFill>
                <a:latin typeface="Calibri" pitchFamily="34" charset="0"/>
              </a:rPr>
              <a:t>.</a:t>
            </a:r>
            <a:endParaRPr lang="fr-FR" sz="2000" b="1" dirty="0">
              <a:solidFill>
                <a:srgbClr val="002060"/>
              </a:solidFill>
              <a:latin typeface="Calibri" pitchFamily="34" charset="0"/>
            </a:endParaRPr>
          </a:p>
        </p:txBody>
      </p:sp>
      <p:pic>
        <p:nvPicPr>
          <p:cNvPr id="2" name="DIAPO1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937677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57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1"/>
          <p:cNvSpPr>
            <a:spLocks noChangeArrowheads="1"/>
          </p:cNvSpPr>
          <p:nvPr/>
        </p:nvSpPr>
        <p:spPr bwMode="auto">
          <a:xfrm rot="10800000" flipV="1">
            <a:off x="215900" y="-31720"/>
            <a:ext cx="8604250" cy="698652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r>
              <a:rPr lang="fr-FR" sz="4000" b="1" dirty="0">
                <a:solidFill>
                  <a:srgbClr val="303030"/>
                </a:solidFill>
                <a:latin typeface="Helvetica" pitchFamily="34" charset="0"/>
              </a:rPr>
              <a:t>Viral </a:t>
            </a:r>
            <a:r>
              <a:rPr lang="fr-FR" sz="4000" b="1" dirty="0" err="1">
                <a:solidFill>
                  <a:srgbClr val="303030"/>
                </a:solidFill>
                <a:latin typeface="Helvetica" pitchFamily="34" charset="0"/>
              </a:rPr>
              <a:t>genome</a:t>
            </a:r>
            <a:r>
              <a:rPr lang="fr-FR" sz="4000" b="1" dirty="0">
                <a:solidFill>
                  <a:srgbClr val="303030"/>
                </a:solidFill>
                <a:latin typeface="Helvetica" pitchFamily="34" charset="0"/>
              </a:rPr>
              <a:t> excision</a:t>
            </a:r>
          </a:p>
          <a:p>
            <a:pPr eaLnBrk="0" hangingPunct="0"/>
            <a:r>
              <a:rPr lang="fr-FR" sz="1600" b="1" dirty="0">
                <a:solidFill>
                  <a:srgbClr val="303030"/>
                </a:solidFill>
                <a:latin typeface="Verdana" pitchFamily="34" charset="0"/>
              </a:rPr>
              <a:t>Most </a:t>
            </a:r>
            <a:r>
              <a:rPr lang="fr-FR" sz="1600" b="1" dirty="0" err="1">
                <a:solidFill>
                  <a:srgbClr val="303030"/>
                </a:solidFill>
                <a:latin typeface="Verdana" pitchFamily="34" charset="0"/>
              </a:rPr>
              <a:t>temperate</a:t>
            </a:r>
            <a:r>
              <a:rPr lang="fr-FR" sz="1600" b="1" dirty="0">
                <a:solidFill>
                  <a:srgbClr val="303030"/>
                </a:solidFill>
                <a:latin typeface="Verdana" pitchFamily="34" charset="0"/>
              </a:rPr>
              <a:t> phages encode an </a:t>
            </a:r>
            <a:r>
              <a:rPr lang="fr-FR" sz="1600" b="1" dirty="0" err="1">
                <a:solidFill>
                  <a:srgbClr val="303030"/>
                </a:solidFill>
                <a:latin typeface="Verdana" pitchFamily="34" charset="0"/>
              </a:rPr>
              <a:t>integrase</a:t>
            </a:r>
            <a:r>
              <a:rPr lang="fr-FR" sz="1600" b="1" dirty="0">
                <a:solidFill>
                  <a:srgbClr val="303030"/>
                </a:solidFill>
                <a:latin typeface="Verdana" pitchFamily="34" charset="0"/>
              </a:rPr>
              <a:t> for </a:t>
            </a:r>
            <a:r>
              <a:rPr lang="fr-FR" sz="1600" b="1" dirty="0" err="1">
                <a:solidFill>
                  <a:srgbClr val="303030"/>
                </a:solidFill>
                <a:latin typeface="Verdana" pitchFamily="34" charset="0"/>
              </a:rPr>
              <a:t>both</a:t>
            </a:r>
            <a:r>
              <a:rPr lang="fr-FR" sz="1600" b="1" dirty="0">
                <a:solidFill>
                  <a:srgbClr val="303030"/>
                </a:solidFill>
                <a:latin typeface="Verdana" pitchFamily="34" charset="0"/>
              </a:rPr>
              <a:t> </a:t>
            </a:r>
            <a:r>
              <a:rPr lang="fr-FR" sz="1600" b="1" dirty="0" err="1">
                <a:solidFill>
                  <a:srgbClr val="303030"/>
                </a:solidFill>
                <a:latin typeface="Verdana" pitchFamily="34" charset="0"/>
              </a:rPr>
              <a:t>integration</a:t>
            </a:r>
            <a:r>
              <a:rPr lang="fr-FR" sz="1600" b="1" dirty="0">
                <a:solidFill>
                  <a:srgbClr val="303030"/>
                </a:solidFill>
                <a:latin typeface="Verdana" pitchFamily="34" charset="0"/>
              </a:rPr>
              <a:t> and excision. Excision </a:t>
            </a:r>
            <a:r>
              <a:rPr lang="fr-FR" sz="1600" b="1" dirty="0" err="1">
                <a:solidFill>
                  <a:srgbClr val="303030"/>
                </a:solidFill>
                <a:latin typeface="Verdana" pitchFamily="34" charset="0"/>
              </a:rPr>
              <a:t>may</a:t>
            </a:r>
            <a:r>
              <a:rPr lang="fr-FR" sz="1600" b="1" dirty="0">
                <a:solidFill>
                  <a:srgbClr val="303030"/>
                </a:solidFill>
                <a:latin typeface="Verdana" pitchFamily="34" charset="0"/>
              </a:rPr>
              <a:t> </a:t>
            </a:r>
            <a:r>
              <a:rPr lang="fr-FR" sz="1600" b="1" dirty="0" err="1">
                <a:solidFill>
                  <a:srgbClr val="303030"/>
                </a:solidFill>
                <a:latin typeface="Verdana" pitchFamily="34" charset="0"/>
              </a:rPr>
              <a:t>require</a:t>
            </a:r>
            <a:r>
              <a:rPr lang="fr-FR" sz="1600" b="1" dirty="0">
                <a:solidFill>
                  <a:srgbClr val="303030"/>
                </a:solidFill>
                <a:latin typeface="Verdana" pitchFamily="34" charset="0"/>
              </a:rPr>
              <a:t> an </a:t>
            </a:r>
            <a:r>
              <a:rPr lang="fr-FR" sz="1600" b="1" dirty="0" err="1">
                <a:solidFill>
                  <a:srgbClr val="303030"/>
                </a:solidFill>
                <a:latin typeface="Verdana" pitchFamily="34" charset="0"/>
              </a:rPr>
              <a:t>accessory</a:t>
            </a:r>
            <a:r>
              <a:rPr lang="fr-FR" sz="1600" b="1" dirty="0">
                <a:solidFill>
                  <a:srgbClr val="303030"/>
                </a:solidFill>
                <a:latin typeface="Verdana" pitchFamily="34" charset="0"/>
              </a:rPr>
              <a:t> </a:t>
            </a:r>
            <a:r>
              <a:rPr lang="fr-FR" sz="1600" b="1" dirty="0" err="1">
                <a:solidFill>
                  <a:srgbClr val="303030"/>
                </a:solidFill>
                <a:latin typeface="Verdana" pitchFamily="34" charset="0"/>
              </a:rPr>
              <a:t>protein</a:t>
            </a:r>
            <a:r>
              <a:rPr lang="fr-FR" sz="1600" b="1" dirty="0">
                <a:solidFill>
                  <a:srgbClr val="303030"/>
                </a:solidFill>
                <a:latin typeface="Verdana" pitchFamily="34" charset="0"/>
              </a:rPr>
              <a:t> </a:t>
            </a:r>
            <a:r>
              <a:rPr lang="fr-FR" sz="1600" b="1" dirty="0" err="1">
                <a:solidFill>
                  <a:srgbClr val="303030"/>
                </a:solidFill>
                <a:latin typeface="Verdana" pitchFamily="34" charset="0"/>
              </a:rPr>
              <a:t>called</a:t>
            </a:r>
            <a:r>
              <a:rPr lang="fr-FR" sz="1600" b="1" dirty="0">
                <a:solidFill>
                  <a:srgbClr val="303030"/>
                </a:solidFill>
                <a:latin typeface="Verdana" pitchFamily="34" charset="0"/>
              </a:rPr>
              <a:t> </a:t>
            </a:r>
            <a:r>
              <a:rPr lang="fr-FR" sz="2000" b="1" dirty="0" err="1">
                <a:solidFill>
                  <a:srgbClr val="FF0000"/>
                </a:solidFill>
                <a:latin typeface="Verdana" pitchFamily="34" charset="0"/>
              </a:rPr>
              <a:t>excisionase</a:t>
            </a:r>
            <a:r>
              <a:rPr lang="fr-FR" sz="1600" b="1" dirty="0">
                <a:solidFill>
                  <a:srgbClr val="303030"/>
                </a:solidFill>
                <a:latin typeface="Verdana" pitchFamily="34" charset="0"/>
              </a:rPr>
              <a:t> or </a:t>
            </a:r>
            <a:r>
              <a:rPr lang="fr-FR" sz="1600" b="1" dirty="0" err="1">
                <a:solidFill>
                  <a:srgbClr val="303030"/>
                </a:solidFill>
                <a:latin typeface="Verdana" pitchFamily="34" charset="0"/>
              </a:rPr>
              <a:t>recombination</a:t>
            </a:r>
            <a:r>
              <a:rPr lang="fr-FR" sz="1600" b="1" dirty="0">
                <a:solidFill>
                  <a:srgbClr val="303030"/>
                </a:solidFill>
                <a:latin typeface="Verdana" pitchFamily="34" charset="0"/>
              </a:rPr>
              <a:t> </a:t>
            </a:r>
            <a:r>
              <a:rPr lang="fr-FR" sz="1600" b="1" dirty="0" err="1">
                <a:solidFill>
                  <a:srgbClr val="303030"/>
                </a:solidFill>
                <a:latin typeface="Verdana" pitchFamily="34" charset="0"/>
              </a:rPr>
              <a:t>directionality</a:t>
            </a:r>
            <a:r>
              <a:rPr lang="fr-FR" sz="1600" b="1" dirty="0">
                <a:solidFill>
                  <a:srgbClr val="303030"/>
                </a:solidFill>
                <a:latin typeface="Verdana" pitchFamily="34" charset="0"/>
              </a:rPr>
              <a:t> factor to </a:t>
            </a:r>
            <a:r>
              <a:rPr lang="fr-FR" sz="1600" b="1" dirty="0" err="1">
                <a:solidFill>
                  <a:srgbClr val="303030"/>
                </a:solidFill>
                <a:latin typeface="Verdana" pitchFamily="34" charset="0"/>
              </a:rPr>
              <a:t>promote</a:t>
            </a:r>
            <a:r>
              <a:rPr lang="fr-FR" sz="1600" b="1" dirty="0">
                <a:solidFill>
                  <a:srgbClr val="303030"/>
                </a:solidFill>
                <a:latin typeface="Verdana" pitchFamily="34" charset="0"/>
              </a:rPr>
              <a:t> excision .</a:t>
            </a:r>
          </a:p>
          <a:p>
            <a:pPr eaLnBrk="0" hangingPunct="0"/>
            <a:r>
              <a:rPr lang="fr-FR" sz="1600" b="1" dirty="0">
                <a:solidFill>
                  <a:srgbClr val="303030"/>
                </a:solidFill>
                <a:latin typeface="Verdana" pitchFamily="34" charset="0"/>
              </a:rPr>
              <a:t>Excision </a:t>
            </a:r>
            <a:r>
              <a:rPr lang="fr-FR" sz="1600" b="1" dirty="0" err="1">
                <a:solidFill>
                  <a:srgbClr val="303030"/>
                </a:solidFill>
                <a:latin typeface="Verdana" pitchFamily="34" charset="0"/>
              </a:rPr>
              <a:t>is</a:t>
            </a:r>
            <a:r>
              <a:rPr lang="fr-FR" sz="1600" b="1" dirty="0">
                <a:solidFill>
                  <a:srgbClr val="303030"/>
                </a:solidFill>
                <a:latin typeface="Verdana" pitchFamily="34" charset="0"/>
              </a:rPr>
              <a:t> the </a:t>
            </a:r>
            <a:r>
              <a:rPr lang="fr-FR" sz="1600" b="1" dirty="0" err="1">
                <a:solidFill>
                  <a:srgbClr val="303030"/>
                </a:solidFill>
                <a:latin typeface="Verdana" pitchFamily="34" charset="0"/>
              </a:rPr>
              <a:t>recombination</a:t>
            </a:r>
            <a:r>
              <a:rPr lang="fr-FR" sz="1600" b="1" dirty="0">
                <a:solidFill>
                  <a:srgbClr val="303030"/>
                </a:solidFill>
                <a:latin typeface="Verdana" pitchFamily="34" charset="0"/>
              </a:rPr>
              <a:t> </a:t>
            </a:r>
            <a:r>
              <a:rPr lang="fr-FR" sz="1600" b="1" dirty="0" err="1">
                <a:solidFill>
                  <a:srgbClr val="303030"/>
                </a:solidFill>
                <a:latin typeface="Verdana" pitchFamily="34" charset="0"/>
              </a:rPr>
              <a:t>event</a:t>
            </a:r>
            <a:r>
              <a:rPr lang="fr-FR" sz="1600" b="1" dirty="0">
                <a:solidFill>
                  <a:srgbClr val="303030"/>
                </a:solidFill>
                <a:latin typeface="Verdana" pitchFamily="34" charset="0"/>
              </a:rPr>
              <a:t> </a:t>
            </a:r>
            <a:r>
              <a:rPr lang="fr-FR" sz="1600" b="1" dirty="0" err="1">
                <a:solidFill>
                  <a:srgbClr val="303030"/>
                </a:solidFill>
                <a:latin typeface="Verdana" pitchFamily="34" charset="0"/>
              </a:rPr>
              <a:t>that</a:t>
            </a:r>
            <a:r>
              <a:rPr lang="fr-FR" sz="1600" b="1" dirty="0">
                <a:solidFill>
                  <a:srgbClr val="303030"/>
                </a:solidFill>
                <a:latin typeface="Verdana" pitchFamily="34" charset="0"/>
              </a:rPr>
              <a:t> leads to the release of a viral </a:t>
            </a:r>
            <a:r>
              <a:rPr lang="fr-FR" sz="1600" b="1" dirty="0" err="1">
                <a:solidFill>
                  <a:srgbClr val="303030"/>
                </a:solidFill>
                <a:latin typeface="Verdana" pitchFamily="34" charset="0"/>
              </a:rPr>
              <a:t>genome</a:t>
            </a:r>
            <a:r>
              <a:rPr lang="fr-FR" sz="1600" b="1" dirty="0">
                <a:solidFill>
                  <a:srgbClr val="303030"/>
                </a:solidFill>
                <a:latin typeface="Verdana" pitchFamily="34" charset="0"/>
              </a:rPr>
              <a:t> </a:t>
            </a:r>
            <a:r>
              <a:rPr lang="fr-FR" sz="1600" b="1" dirty="0" err="1">
                <a:solidFill>
                  <a:srgbClr val="303030"/>
                </a:solidFill>
                <a:latin typeface="Verdana" pitchFamily="34" charset="0"/>
              </a:rPr>
              <a:t>that</a:t>
            </a:r>
            <a:r>
              <a:rPr lang="fr-FR" sz="1600" b="1" dirty="0">
                <a:solidFill>
                  <a:srgbClr val="303030"/>
                </a:solidFill>
                <a:latin typeface="Verdana" pitchFamily="34" charset="0"/>
              </a:rPr>
              <a:t> </a:t>
            </a:r>
            <a:r>
              <a:rPr lang="fr-FR" sz="1600" b="1" dirty="0" err="1">
                <a:solidFill>
                  <a:srgbClr val="303030"/>
                </a:solidFill>
                <a:latin typeface="Verdana" pitchFamily="34" charset="0"/>
              </a:rPr>
              <a:t>was</a:t>
            </a:r>
            <a:r>
              <a:rPr lang="fr-FR" sz="1600" b="1" dirty="0">
                <a:solidFill>
                  <a:srgbClr val="303030"/>
                </a:solidFill>
                <a:latin typeface="Verdana" pitchFamily="34" charset="0"/>
              </a:rPr>
              <a:t> </a:t>
            </a:r>
            <a:r>
              <a:rPr lang="fr-FR" sz="1600" b="1" dirty="0" err="1">
                <a:solidFill>
                  <a:srgbClr val="303030"/>
                </a:solidFill>
                <a:latin typeface="Verdana" pitchFamily="34" charset="0"/>
              </a:rPr>
              <a:t>formerly</a:t>
            </a:r>
            <a:r>
              <a:rPr lang="fr-FR" sz="1600" b="1" dirty="0">
                <a:solidFill>
                  <a:srgbClr val="303030"/>
                </a:solidFill>
                <a:latin typeface="Verdana" pitchFamily="34" charset="0"/>
              </a:rPr>
              <a:t> </a:t>
            </a:r>
            <a:r>
              <a:rPr lang="fr-FR" sz="1600" b="1" dirty="0" err="1">
                <a:solidFill>
                  <a:srgbClr val="6666FF"/>
                </a:solidFill>
                <a:latin typeface="Verdana" pitchFamily="34" charset="0"/>
                <a:hlinkClick r:id="rId4"/>
              </a:rPr>
              <a:t>integrated</a:t>
            </a:r>
            <a:r>
              <a:rPr lang="fr-FR" sz="1600" b="1" dirty="0">
                <a:solidFill>
                  <a:srgbClr val="303030"/>
                </a:solidFill>
                <a:latin typeface="Verdana" pitchFamily="34" charset="0"/>
              </a:rPr>
              <a:t> </a:t>
            </a:r>
            <a:r>
              <a:rPr lang="fr-FR" sz="1600" b="1" dirty="0" err="1">
                <a:solidFill>
                  <a:srgbClr val="303030"/>
                </a:solidFill>
                <a:latin typeface="Verdana" pitchFamily="34" charset="0"/>
              </a:rPr>
              <a:t>into</a:t>
            </a:r>
            <a:r>
              <a:rPr lang="fr-FR" sz="1600" b="1" dirty="0">
                <a:solidFill>
                  <a:srgbClr val="303030"/>
                </a:solidFill>
                <a:latin typeface="Verdana" pitchFamily="34" charset="0"/>
              </a:rPr>
              <a:t> the host DNA chromosome as a provirus. This release </a:t>
            </a:r>
            <a:r>
              <a:rPr lang="fr-FR" sz="1600" b="1" dirty="0" err="1">
                <a:solidFill>
                  <a:srgbClr val="303030"/>
                </a:solidFill>
                <a:latin typeface="Verdana" pitchFamily="34" charset="0"/>
              </a:rPr>
              <a:t>is</a:t>
            </a:r>
            <a:r>
              <a:rPr lang="fr-FR" sz="1600" b="1" dirty="0">
                <a:solidFill>
                  <a:srgbClr val="303030"/>
                </a:solidFill>
                <a:latin typeface="Verdana" pitchFamily="34" charset="0"/>
              </a:rPr>
              <a:t> </a:t>
            </a:r>
            <a:r>
              <a:rPr lang="fr-FR" sz="1600" b="1" dirty="0" err="1">
                <a:solidFill>
                  <a:srgbClr val="303030"/>
                </a:solidFill>
                <a:latin typeface="Verdana" pitchFamily="34" charset="0"/>
              </a:rPr>
              <a:t>usually</a:t>
            </a:r>
            <a:r>
              <a:rPr lang="fr-FR" sz="1600" b="1" dirty="0">
                <a:solidFill>
                  <a:srgbClr val="303030"/>
                </a:solidFill>
                <a:latin typeface="Verdana" pitchFamily="34" charset="0"/>
              </a:rPr>
              <a:t> </a:t>
            </a:r>
            <a:r>
              <a:rPr lang="fr-FR" sz="1600" b="1" dirty="0" err="1">
                <a:solidFill>
                  <a:srgbClr val="303030"/>
                </a:solidFill>
                <a:latin typeface="Verdana" pitchFamily="34" charset="0"/>
              </a:rPr>
              <a:t>induced</a:t>
            </a:r>
            <a:r>
              <a:rPr lang="fr-FR" sz="1600" b="1" dirty="0">
                <a:solidFill>
                  <a:srgbClr val="303030"/>
                </a:solidFill>
                <a:latin typeface="Verdana" pitchFamily="34" charset="0"/>
              </a:rPr>
              <a:t> </a:t>
            </a:r>
            <a:r>
              <a:rPr lang="fr-FR" sz="1600" b="1" dirty="0" err="1">
                <a:solidFill>
                  <a:srgbClr val="303030"/>
                </a:solidFill>
                <a:latin typeface="Verdana" pitchFamily="34" charset="0"/>
              </a:rPr>
              <a:t>upon</a:t>
            </a:r>
            <a:r>
              <a:rPr lang="fr-FR" sz="1600" b="1" dirty="0">
                <a:solidFill>
                  <a:srgbClr val="303030"/>
                </a:solidFill>
                <a:latin typeface="Verdana" pitchFamily="34" charset="0"/>
              </a:rPr>
              <a:t> changes in the host </a:t>
            </a:r>
            <a:r>
              <a:rPr lang="fr-FR" sz="1600" b="1" dirty="0" err="1">
                <a:solidFill>
                  <a:srgbClr val="303030"/>
                </a:solidFill>
                <a:latin typeface="Verdana" pitchFamily="34" charset="0"/>
              </a:rPr>
              <a:t>cell</a:t>
            </a:r>
            <a:r>
              <a:rPr lang="fr-FR" sz="1600" b="1" dirty="0">
                <a:solidFill>
                  <a:srgbClr val="303030"/>
                </a:solidFill>
                <a:latin typeface="Verdana" pitchFamily="34" charset="0"/>
              </a:rPr>
              <a:t> </a:t>
            </a:r>
            <a:r>
              <a:rPr lang="fr-FR" sz="1600" b="1" dirty="0" err="1">
                <a:solidFill>
                  <a:srgbClr val="303030"/>
                </a:solidFill>
                <a:latin typeface="Verdana" pitchFamily="34" charset="0"/>
              </a:rPr>
              <a:t>physiology</a:t>
            </a:r>
            <a:r>
              <a:rPr lang="fr-FR" sz="1600" b="1" dirty="0">
                <a:solidFill>
                  <a:srgbClr val="303030"/>
                </a:solidFill>
                <a:latin typeface="Verdana" pitchFamily="34" charset="0"/>
              </a:rPr>
              <a:t> (induction).</a:t>
            </a:r>
            <a:endParaRPr lang="fr-FR" sz="1600" b="1" dirty="0">
              <a:solidFill>
                <a:srgbClr val="303030"/>
              </a:solidFill>
              <a:latin typeface="Helvetica" pitchFamily="34" charset="0"/>
            </a:endParaRPr>
          </a:p>
          <a:p>
            <a:pPr eaLnBrk="0" hangingPunct="0"/>
            <a:r>
              <a:rPr lang="fr-FR" sz="1200" dirty="0">
                <a:solidFill>
                  <a:srgbClr val="303030"/>
                </a:solidFill>
                <a:latin typeface="Verdana" pitchFamily="34" charset="0"/>
              </a:rPr>
              <a:t>  </a:t>
            </a:r>
            <a:r>
              <a:rPr lang="fr-FR" sz="2800" dirty="0">
                <a:solidFill>
                  <a:srgbClr val="303030"/>
                </a:solidFill>
                <a:latin typeface="Verdana" pitchFamily="34" charset="0"/>
              </a:rPr>
              <a:t> </a:t>
            </a:r>
            <a:r>
              <a:rPr lang="fr-FR" sz="1200" dirty="0">
                <a:solidFill>
                  <a:srgbClr val="303030"/>
                </a:solidFill>
                <a:latin typeface="Verdana" pitchFamily="34" charset="0"/>
              </a:rPr>
              <a:t>     </a:t>
            </a: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200" dirty="0">
              <a:solidFill>
                <a:srgbClr val="303030"/>
              </a:solidFill>
              <a:latin typeface="Verdana" pitchFamily="34" charset="0"/>
            </a:endParaRPr>
          </a:p>
          <a:p>
            <a:pPr eaLnBrk="0" hangingPunct="0"/>
            <a:endParaRPr lang="fr-FR" sz="1600" dirty="0">
              <a:solidFill>
                <a:srgbClr val="303030"/>
              </a:solidFill>
              <a:latin typeface="Helvetica" pitchFamily="34" charset="0"/>
            </a:endParaRPr>
          </a:p>
          <a:p>
            <a:pPr eaLnBrk="0" hangingPunct="0"/>
            <a:r>
              <a:rPr lang="fr-FR" sz="1600" dirty="0">
                <a:solidFill>
                  <a:srgbClr val="303030"/>
                </a:solidFill>
                <a:latin typeface="Helvetica" pitchFamily="34" charset="0"/>
              </a:rPr>
              <a:t/>
            </a:r>
            <a:br>
              <a:rPr lang="fr-FR" sz="1600" dirty="0">
                <a:solidFill>
                  <a:srgbClr val="303030"/>
                </a:solidFill>
                <a:latin typeface="Helvetica" pitchFamily="34" charset="0"/>
              </a:rPr>
            </a:br>
            <a:endParaRPr lang="fr-FR" sz="1600" dirty="0">
              <a:solidFill>
                <a:srgbClr val="303030"/>
              </a:solidFill>
              <a:latin typeface="Helvetica" pitchFamily="34" charset="0"/>
            </a:endParaRPr>
          </a:p>
          <a:p>
            <a:pPr eaLnBrk="0" hangingPunct="0"/>
            <a:endParaRPr lang="fr-FR" sz="1600" dirty="0">
              <a:solidFill>
                <a:srgbClr val="303030"/>
              </a:solidFill>
              <a:latin typeface="Helvetica" pitchFamily="34" charset="0"/>
            </a:endParaRPr>
          </a:p>
          <a:p>
            <a:pPr eaLnBrk="0" hangingPunct="0"/>
            <a:endParaRPr lang="fr-FR" sz="1600" dirty="0">
              <a:solidFill>
                <a:srgbClr val="303030"/>
              </a:solidFill>
              <a:latin typeface="Helvetica" pitchFamily="34" charset="0"/>
            </a:endParaRPr>
          </a:p>
          <a:p>
            <a:pPr eaLnBrk="0" hangingPunct="0"/>
            <a:endParaRPr lang="fr-FR" sz="1600" dirty="0">
              <a:solidFill>
                <a:srgbClr val="303030"/>
              </a:solidFill>
              <a:latin typeface="Helvetica" pitchFamily="34" charset="0"/>
            </a:endParaRPr>
          </a:p>
          <a:p>
            <a:pPr eaLnBrk="0" hangingPunct="0"/>
            <a:r>
              <a:rPr lang="fr-FR" sz="1400" b="1" dirty="0">
                <a:solidFill>
                  <a:srgbClr val="303030"/>
                </a:solidFill>
                <a:latin typeface="Helvetica" pitchFamily="34" charset="0"/>
              </a:rPr>
              <a:t>NB. Aberrant excision </a:t>
            </a:r>
            <a:r>
              <a:rPr lang="fr-FR" sz="1400" b="1" dirty="0" err="1">
                <a:solidFill>
                  <a:srgbClr val="303030"/>
                </a:solidFill>
                <a:latin typeface="Helvetica" pitchFamily="34" charset="0"/>
              </a:rPr>
              <a:t>may</a:t>
            </a:r>
            <a:r>
              <a:rPr lang="fr-FR" sz="1400" b="1" dirty="0">
                <a:solidFill>
                  <a:srgbClr val="303030"/>
                </a:solidFill>
                <a:latin typeface="Helvetica" pitchFamily="34" charset="0"/>
              </a:rPr>
              <a:t> </a:t>
            </a:r>
            <a:r>
              <a:rPr lang="fr-FR" sz="1400" b="1" dirty="0" err="1">
                <a:solidFill>
                  <a:srgbClr val="303030"/>
                </a:solidFill>
                <a:latin typeface="Helvetica" pitchFamily="34" charset="0"/>
              </a:rPr>
              <a:t>occur</a:t>
            </a:r>
            <a:r>
              <a:rPr lang="fr-FR" sz="1400" b="1" dirty="0">
                <a:solidFill>
                  <a:srgbClr val="303030"/>
                </a:solidFill>
                <a:latin typeface="Helvetica" pitchFamily="34" charset="0"/>
              </a:rPr>
              <a:t>. Small </a:t>
            </a:r>
            <a:r>
              <a:rPr lang="fr-FR" sz="1400" b="1" dirty="0" err="1">
                <a:solidFill>
                  <a:srgbClr val="303030"/>
                </a:solidFill>
                <a:latin typeface="Helvetica" pitchFamily="34" charset="0"/>
              </a:rPr>
              <a:t>pieces</a:t>
            </a:r>
            <a:r>
              <a:rPr lang="fr-FR" sz="1400" b="1" dirty="0">
                <a:solidFill>
                  <a:srgbClr val="303030"/>
                </a:solidFill>
                <a:latin typeface="Helvetica" pitchFamily="34" charset="0"/>
              </a:rPr>
              <a:t> of </a:t>
            </a:r>
            <a:r>
              <a:rPr lang="fr-FR" sz="1400" b="1" dirty="0" err="1">
                <a:solidFill>
                  <a:srgbClr val="303030"/>
                </a:solidFill>
                <a:latin typeface="Helvetica" pitchFamily="34" charset="0"/>
              </a:rPr>
              <a:t>bacterial</a:t>
            </a:r>
            <a:r>
              <a:rPr lang="fr-FR" sz="1400" b="1" dirty="0">
                <a:solidFill>
                  <a:srgbClr val="303030"/>
                </a:solidFill>
                <a:latin typeface="Helvetica" pitchFamily="34" charset="0"/>
              </a:rPr>
              <a:t> DNA </a:t>
            </a:r>
            <a:r>
              <a:rPr lang="fr-FR" sz="1400" b="1" dirty="0" err="1">
                <a:solidFill>
                  <a:srgbClr val="303030"/>
                </a:solidFill>
                <a:latin typeface="Helvetica" pitchFamily="34" charset="0"/>
              </a:rPr>
              <a:t>may</a:t>
            </a:r>
            <a:r>
              <a:rPr lang="fr-FR" sz="1400" b="1" dirty="0">
                <a:solidFill>
                  <a:srgbClr val="303030"/>
                </a:solidFill>
                <a:latin typeface="Helvetica" pitchFamily="34" charset="0"/>
              </a:rPr>
              <a:t> </a:t>
            </a:r>
            <a:r>
              <a:rPr lang="fr-FR" sz="1400" b="1" dirty="0" err="1">
                <a:solidFill>
                  <a:srgbClr val="303030"/>
                </a:solidFill>
                <a:latin typeface="Helvetica" pitchFamily="34" charset="0"/>
              </a:rPr>
              <a:t>become</a:t>
            </a:r>
            <a:r>
              <a:rPr lang="fr-FR" sz="1400" b="1" dirty="0">
                <a:solidFill>
                  <a:srgbClr val="303030"/>
                </a:solidFill>
                <a:latin typeface="Helvetica" pitchFamily="34" charset="0"/>
              </a:rPr>
              <a:t> </a:t>
            </a:r>
            <a:r>
              <a:rPr lang="fr-FR" sz="1400" b="1" dirty="0" err="1">
                <a:solidFill>
                  <a:srgbClr val="303030"/>
                </a:solidFill>
                <a:latin typeface="Helvetica" pitchFamily="34" charset="0"/>
              </a:rPr>
              <a:t>excised</a:t>
            </a:r>
            <a:r>
              <a:rPr lang="fr-FR" sz="1400" b="1" dirty="0">
                <a:solidFill>
                  <a:srgbClr val="303030"/>
                </a:solidFill>
                <a:latin typeface="Helvetica" pitchFamily="34" charset="0"/>
              </a:rPr>
              <a:t> and </a:t>
            </a:r>
            <a:r>
              <a:rPr lang="fr-FR" sz="1400" b="1" dirty="0" err="1">
                <a:solidFill>
                  <a:srgbClr val="303030"/>
                </a:solidFill>
                <a:latin typeface="Helvetica" pitchFamily="34" charset="0"/>
              </a:rPr>
              <a:t>packaged</a:t>
            </a:r>
            <a:r>
              <a:rPr lang="fr-FR" sz="1400" b="1" dirty="0">
                <a:solidFill>
                  <a:srgbClr val="303030"/>
                </a:solidFill>
                <a:latin typeface="Helvetica" pitchFamily="34" charset="0"/>
              </a:rPr>
              <a:t> </a:t>
            </a:r>
            <a:r>
              <a:rPr lang="fr-FR" sz="1400" b="1" dirty="0" err="1">
                <a:solidFill>
                  <a:srgbClr val="303030"/>
                </a:solidFill>
                <a:latin typeface="Helvetica" pitchFamily="34" charset="0"/>
              </a:rPr>
              <a:t>into</a:t>
            </a:r>
            <a:r>
              <a:rPr lang="fr-FR" sz="1400" b="1" dirty="0">
                <a:solidFill>
                  <a:srgbClr val="303030"/>
                </a:solidFill>
                <a:latin typeface="Helvetica" pitchFamily="34" charset="0"/>
              </a:rPr>
              <a:t> the </a:t>
            </a:r>
            <a:r>
              <a:rPr lang="fr-FR" sz="1400" b="1" dirty="0" err="1">
                <a:solidFill>
                  <a:srgbClr val="303030"/>
                </a:solidFill>
                <a:latin typeface="Helvetica" pitchFamily="34" charset="0"/>
              </a:rPr>
              <a:t>bacteriophage</a:t>
            </a:r>
            <a:r>
              <a:rPr lang="fr-FR" sz="1400" b="1" dirty="0">
                <a:solidFill>
                  <a:srgbClr val="303030"/>
                </a:solidFill>
                <a:latin typeface="Helvetica" pitchFamily="34" charset="0"/>
              </a:rPr>
              <a:t> </a:t>
            </a:r>
            <a:r>
              <a:rPr lang="fr-FR" sz="1400" b="1" dirty="0" err="1">
                <a:solidFill>
                  <a:srgbClr val="303030"/>
                </a:solidFill>
                <a:latin typeface="Helvetica" pitchFamily="34" charset="0"/>
              </a:rPr>
              <a:t>capsid</a:t>
            </a:r>
            <a:r>
              <a:rPr lang="fr-FR" sz="1400" b="1" dirty="0">
                <a:solidFill>
                  <a:srgbClr val="303030"/>
                </a:solidFill>
                <a:latin typeface="Helvetica" pitchFamily="34" charset="0"/>
              </a:rPr>
              <a:t> </a:t>
            </a:r>
            <a:r>
              <a:rPr lang="fr-FR" sz="1400" b="1" dirty="0" err="1">
                <a:solidFill>
                  <a:srgbClr val="303030"/>
                </a:solidFill>
                <a:latin typeface="Helvetica" pitchFamily="34" charset="0"/>
              </a:rPr>
              <a:t>together</a:t>
            </a:r>
            <a:r>
              <a:rPr lang="fr-FR" sz="1400" b="1" dirty="0">
                <a:solidFill>
                  <a:srgbClr val="303030"/>
                </a:solidFill>
                <a:latin typeface="Helvetica" pitchFamily="34" charset="0"/>
              </a:rPr>
              <a:t> </a:t>
            </a:r>
            <a:r>
              <a:rPr lang="fr-FR" sz="1400" b="1" dirty="0" err="1">
                <a:solidFill>
                  <a:srgbClr val="303030"/>
                </a:solidFill>
                <a:latin typeface="Helvetica" pitchFamily="34" charset="0"/>
              </a:rPr>
              <a:t>with</a:t>
            </a:r>
            <a:r>
              <a:rPr lang="fr-FR" sz="1400" b="1" dirty="0">
                <a:solidFill>
                  <a:srgbClr val="303030"/>
                </a:solidFill>
                <a:latin typeface="Helvetica" pitchFamily="34" charset="0"/>
              </a:rPr>
              <a:t> the </a:t>
            </a:r>
            <a:r>
              <a:rPr lang="fr-FR" sz="1400" b="1" dirty="0" err="1">
                <a:solidFill>
                  <a:srgbClr val="303030"/>
                </a:solidFill>
                <a:latin typeface="Helvetica" pitchFamily="34" charset="0"/>
              </a:rPr>
              <a:t>bacteriophage</a:t>
            </a:r>
            <a:r>
              <a:rPr lang="fr-FR" sz="1400" b="1" dirty="0">
                <a:solidFill>
                  <a:srgbClr val="303030"/>
                </a:solidFill>
                <a:latin typeface="Helvetica" pitchFamily="34" charset="0"/>
              </a:rPr>
              <a:t> </a:t>
            </a:r>
            <a:r>
              <a:rPr lang="fr-FR" sz="1400" b="1" dirty="0" err="1">
                <a:solidFill>
                  <a:srgbClr val="303030"/>
                </a:solidFill>
                <a:latin typeface="Helvetica" pitchFamily="34" charset="0"/>
              </a:rPr>
              <a:t>genome</a:t>
            </a:r>
            <a:r>
              <a:rPr lang="fr-FR" sz="1400" b="1" dirty="0">
                <a:solidFill>
                  <a:srgbClr val="303030"/>
                </a:solidFill>
                <a:latin typeface="Helvetica" pitchFamily="34" charset="0"/>
              </a:rPr>
              <a:t>. </a:t>
            </a:r>
          </a:p>
          <a:p>
            <a:pPr eaLnBrk="0" hangingPunct="0"/>
            <a:r>
              <a:rPr lang="fr-FR" sz="1400" b="1" dirty="0">
                <a:solidFill>
                  <a:srgbClr val="303030"/>
                </a:solidFill>
                <a:latin typeface="Helvetica" pitchFamily="34" charset="0"/>
              </a:rPr>
              <a:t>This exchange of </a:t>
            </a:r>
            <a:r>
              <a:rPr lang="fr-FR" sz="1400" b="1" dirty="0" err="1">
                <a:solidFill>
                  <a:srgbClr val="303030"/>
                </a:solidFill>
                <a:latin typeface="Helvetica" pitchFamily="34" charset="0"/>
              </a:rPr>
              <a:t>genetic</a:t>
            </a:r>
            <a:r>
              <a:rPr lang="fr-FR" sz="1400" b="1" dirty="0">
                <a:solidFill>
                  <a:srgbClr val="303030"/>
                </a:solidFill>
                <a:latin typeface="Helvetica" pitchFamily="34" charset="0"/>
              </a:rPr>
              <a:t> information </a:t>
            </a:r>
            <a:r>
              <a:rPr lang="fr-FR" sz="1400" b="1" dirty="0" err="1">
                <a:solidFill>
                  <a:srgbClr val="303030"/>
                </a:solidFill>
                <a:latin typeface="Helvetica" pitchFamily="34" charset="0"/>
              </a:rPr>
              <a:t>is</a:t>
            </a:r>
            <a:r>
              <a:rPr lang="fr-FR" sz="1400" b="1" dirty="0">
                <a:solidFill>
                  <a:srgbClr val="303030"/>
                </a:solidFill>
                <a:latin typeface="Helvetica" pitchFamily="34" charset="0"/>
              </a:rPr>
              <a:t> </a:t>
            </a:r>
            <a:r>
              <a:rPr lang="fr-FR" sz="1400" b="1" dirty="0" err="1">
                <a:solidFill>
                  <a:srgbClr val="303030"/>
                </a:solidFill>
                <a:latin typeface="Helvetica" pitchFamily="34" charset="0"/>
              </a:rPr>
              <a:t>called</a:t>
            </a:r>
            <a:r>
              <a:rPr lang="fr-FR" sz="1400" b="1" dirty="0">
                <a:solidFill>
                  <a:srgbClr val="303030"/>
                </a:solidFill>
                <a:latin typeface="Helvetica" pitchFamily="34" charset="0"/>
              </a:rPr>
              <a:t> </a:t>
            </a:r>
            <a:r>
              <a:rPr lang="fr-FR" sz="1400" b="1" dirty="0">
                <a:solidFill>
                  <a:srgbClr val="6666FF"/>
                </a:solidFill>
                <a:latin typeface="Helvetica" pitchFamily="34" charset="0"/>
                <a:hlinkClick r:id="rId5"/>
              </a:rPr>
              <a:t>transduction</a:t>
            </a:r>
            <a:r>
              <a:rPr lang="fr-FR" sz="1400" b="1" dirty="0">
                <a:solidFill>
                  <a:srgbClr val="303030"/>
                </a:solidFill>
                <a:latin typeface="Helvetica" pitchFamily="34" charset="0"/>
              </a:rPr>
              <a:t>.</a:t>
            </a:r>
            <a:r>
              <a:rPr lang="fr-FR" sz="1400" b="1" dirty="0">
                <a:solidFill>
                  <a:srgbClr val="6666FF"/>
                </a:solidFill>
                <a:latin typeface="Helvetica" pitchFamily="34" charset="0"/>
              </a:rPr>
              <a:t> </a:t>
            </a:r>
            <a:r>
              <a:rPr lang="fr-FR" sz="1600" b="1" dirty="0">
                <a:solidFill>
                  <a:srgbClr val="6666FF"/>
                </a:solidFill>
                <a:latin typeface="Helvetica" pitchFamily="34" charset="0"/>
              </a:rPr>
              <a:t> </a:t>
            </a:r>
            <a:r>
              <a:rPr lang="fr-FR" sz="1600" dirty="0">
                <a:solidFill>
                  <a:srgbClr val="6666FF"/>
                </a:solidFill>
                <a:latin typeface="Helvetica" pitchFamily="34" charset="0"/>
              </a:rPr>
              <a:t>     </a:t>
            </a:r>
            <a:r>
              <a:rPr lang="fr-FR" sz="1100" dirty="0">
                <a:solidFill>
                  <a:srgbClr val="303030"/>
                </a:solidFill>
                <a:latin typeface="Helvetica" pitchFamily="34" charset="0"/>
              </a:rPr>
              <a:t>.</a:t>
            </a:r>
            <a:endParaRPr lang="fr-FR" sz="1100" dirty="0">
              <a:solidFill>
                <a:srgbClr val="6666FF"/>
              </a:solidFill>
              <a:latin typeface="Helvetica" pitchFamily="34" charset="0"/>
            </a:endParaRPr>
          </a:p>
        </p:txBody>
      </p:sp>
      <p:sp>
        <p:nvSpPr>
          <p:cNvPr id="347139" name="AutoShape 2" descr="https://viralzone.expasy.org/resources/Pubmed.gif">
            <a:hlinkClick r:id="rId6"/>
          </p:cNvPr>
          <p:cNvSpPr>
            <a:spLocks noChangeAspect="1" noChangeArrowheads="1"/>
          </p:cNvSpPr>
          <p:nvPr/>
        </p:nvSpPr>
        <p:spPr bwMode="auto">
          <a:xfrm>
            <a:off x="12800013" y="-1968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47140" name="AutoShape 3" descr="https://viralzone.expasy.org/resources/Pubmed.gif">
            <a:hlinkClick r:id="rId7"/>
          </p:cNvPr>
          <p:cNvSpPr>
            <a:spLocks noChangeAspect="1" noChangeArrowheads="1"/>
          </p:cNvSpPr>
          <p:nvPr/>
        </p:nvSpPr>
        <p:spPr bwMode="auto">
          <a:xfrm>
            <a:off x="13239750" y="-19685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47141" name="AutoShape 4" descr="https://viralzone.expasy.org/resources/pro_excision.jpg"/>
          <p:cNvSpPr>
            <a:spLocks noChangeAspect="1" noChangeArrowheads="1"/>
          </p:cNvSpPr>
          <p:nvPr/>
        </p:nvSpPr>
        <p:spPr bwMode="auto">
          <a:xfrm>
            <a:off x="44450" y="2444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sp>
        <p:nvSpPr>
          <p:cNvPr id="347142" name="AutoShape 5" descr="https://viralzone.expasy.org/resources/Pubmed.gif">
            <a:hlinkClick r:id="rId8"/>
          </p:cNvPr>
          <p:cNvSpPr>
            <a:spLocks noChangeAspect="1" noChangeArrowheads="1"/>
          </p:cNvSpPr>
          <p:nvPr/>
        </p:nvSpPr>
        <p:spPr bwMode="auto">
          <a:xfrm>
            <a:off x="14397038" y="7016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atin typeface="Calibri" pitchFamily="34" charset="0"/>
            </a:endParaRPr>
          </a:p>
        </p:txBody>
      </p:sp>
      <p:pic>
        <p:nvPicPr>
          <p:cNvPr id="347143"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25637" y="2349500"/>
            <a:ext cx="5184775"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DIAPO1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550833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69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319</Words>
  <Application>Microsoft Office PowerPoint</Application>
  <PresentationFormat>Affichage à l'écran (4:3)</PresentationFormat>
  <Paragraphs>30</Paragraphs>
  <Slides>6</Slides>
  <Notes>0</Notes>
  <HiddenSlides>0</HiddenSlides>
  <MMClips>5</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Windows</dc:creator>
  <cp:lastModifiedBy>Utilisateur Windows</cp:lastModifiedBy>
  <cp:revision>1</cp:revision>
  <dcterms:created xsi:type="dcterms:W3CDTF">2020-04-08T19:28:08Z</dcterms:created>
  <dcterms:modified xsi:type="dcterms:W3CDTF">2020-04-08T19:28:46Z</dcterms:modified>
</cp:coreProperties>
</file>